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38"/>
  </p:notesMasterIdLst>
  <p:sldIdLst>
    <p:sldId id="258" r:id="rId3"/>
    <p:sldId id="261" r:id="rId4"/>
    <p:sldId id="295" r:id="rId5"/>
    <p:sldId id="262" r:id="rId6"/>
    <p:sldId id="263" r:id="rId7"/>
    <p:sldId id="297" r:id="rId8"/>
    <p:sldId id="264" r:id="rId9"/>
    <p:sldId id="299" r:id="rId10"/>
    <p:sldId id="284" r:id="rId11"/>
    <p:sldId id="302" r:id="rId12"/>
    <p:sldId id="285" r:id="rId13"/>
    <p:sldId id="288" r:id="rId14"/>
    <p:sldId id="301" r:id="rId15"/>
    <p:sldId id="304" r:id="rId16"/>
    <p:sldId id="268" r:id="rId17"/>
    <p:sldId id="270" r:id="rId18"/>
    <p:sldId id="271" r:id="rId19"/>
    <p:sldId id="272" r:id="rId20"/>
    <p:sldId id="303" r:id="rId21"/>
    <p:sldId id="273" r:id="rId22"/>
    <p:sldId id="274" r:id="rId23"/>
    <p:sldId id="296" r:id="rId24"/>
    <p:sldId id="298" r:id="rId25"/>
    <p:sldId id="276" r:id="rId26"/>
    <p:sldId id="275" r:id="rId27"/>
    <p:sldId id="277" r:id="rId28"/>
    <p:sldId id="279" r:id="rId29"/>
    <p:sldId id="300" r:id="rId30"/>
    <p:sldId id="280" r:id="rId31"/>
    <p:sldId id="290" r:id="rId32"/>
    <p:sldId id="294" r:id="rId33"/>
    <p:sldId id="281" r:id="rId34"/>
    <p:sldId id="267" r:id="rId35"/>
    <p:sldId id="293"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0340"/>
  </p:normalViewPr>
  <p:slideViewPr>
    <p:cSldViewPr snapToGrid="0" snapToObjects="1">
      <p:cViewPr varScale="1">
        <p:scale>
          <a:sx n="88" d="100"/>
          <a:sy n="88" d="100"/>
        </p:scale>
        <p:origin x="101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60265-64FA-244D-9925-4395962673FB}" type="datetimeFigureOut">
              <a:rPr lang="en-US" smtClean="0"/>
              <a:t>9/15/20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62EF74-B2F1-C749-9DD3-64DD9FEE1D0B}" type="slidenum">
              <a:rPr lang="en-US" smtClean="0"/>
              <a:t>‹#›</a:t>
            </a:fld>
            <a:endParaRPr lang="en-US"/>
          </a:p>
        </p:txBody>
      </p:sp>
    </p:spTree>
    <p:extLst>
      <p:ext uri="{BB962C8B-B14F-4D97-AF65-F5344CB8AC3E}">
        <p14:creationId xmlns:p14="http://schemas.microsoft.com/office/powerpoint/2010/main" val="283886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4676FBE-E17B-9F40-B294-2A0EC4B80004}" type="slidenum">
              <a:rPr kumimoji="0" lang="en-US" altLang="x-none" sz="1200" b="0" i="0" u="none" strike="noStrike" kern="1200" cap="none" spc="0" normalizeH="0" baseline="0" noProof="0">
                <a:ln>
                  <a:noFill/>
                </a:ln>
                <a:solidFill>
                  <a:srgbClr val="000000"/>
                </a:solidFill>
                <a:effectLst/>
                <a:uLnTx/>
                <a:uFillTx/>
                <a:latin typeface="Open San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x-none" sz="1200" b="0" i="0" u="none" strike="noStrike" kern="1200" cap="none" spc="0" normalizeH="0" baseline="0" noProof="0">
              <a:ln>
                <a:noFill/>
              </a:ln>
              <a:solidFill>
                <a:srgbClr val="000000"/>
              </a:solidFill>
              <a:effectLst/>
              <a:uLnTx/>
              <a:uFillTx/>
              <a:latin typeface="Open Sans" charset="0"/>
              <a:ea typeface="ＭＳ Ｐゴシック" charset="-128"/>
              <a:cs typeface="+mn-cs"/>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x-none" dirty="0">
              <a:ea typeface="ＭＳ Ｐゴシック" charset="-128"/>
              <a:cs typeface="Geneva" charset="0"/>
            </a:endParaRPr>
          </a:p>
        </p:txBody>
      </p:sp>
    </p:spTree>
    <p:extLst>
      <p:ext uri="{BB962C8B-B14F-4D97-AF65-F5344CB8AC3E}">
        <p14:creationId xmlns:p14="http://schemas.microsoft.com/office/powerpoint/2010/main" val="2278529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let’s focus on </a:t>
            </a:r>
            <a:r>
              <a:rPr lang="en-US" sz="1200" b="1" kern="1200" dirty="0">
                <a:solidFill>
                  <a:schemeClr val="tx1"/>
                </a:solidFill>
                <a:effectLst/>
                <a:latin typeface="+mn-lt"/>
                <a:ea typeface="+mn-ea"/>
                <a:cs typeface="+mn-cs"/>
              </a:rPr>
              <a:t>the DQN router</a:t>
            </a:r>
            <a:r>
              <a:rPr lang="en-US" sz="1200" kern="1200" dirty="0">
                <a:solidFill>
                  <a:schemeClr val="tx1"/>
                </a:solidFill>
                <a:effectLst/>
                <a:latin typeface="+mn-lt"/>
                <a:ea typeface="+mn-ea"/>
                <a:cs typeface="+mn-cs"/>
              </a:rPr>
              <a:t> part.</a:t>
            </a:r>
          </a:p>
          <a:p>
            <a:r>
              <a:rPr lang="en-US" sz="1200" kern="1200" dirty="0">
                <a:solidFill>
                  <a:schemeClr val="tx1"/>
                </a:solidFill>
                <a:effectLst/>
                <a:latin typeface="+mn-lt"/>
                <a:ea typeface="+mn-ea"/>
                <a:cs typeface="+mn-cs"/>
              </a:rPr>
              <a:t>When running the DQN router, the environment provides the network with state information. </a:t>
            </a:r>
          </a:p>
          <a:p>
            <a:r>
              <a:rPr lang="en-US" sz="1200" kern="1200" dirty="0">
                <a:solidFill>
                  <a:schemeClr val="tx1"/>
                </a:solidFill>
                <a:effectLst/>
                <a:latin typeface="+mn-lt"/>
                <a:ea typeface="+mn-ea"/>
                <a:cs typeface="+mn-cs"/>
              </a:rPr>
              <a:t>Based on the output of Q-network, an </a:t>
            </a:r>
            <a:r>
              <a:rPr lang="en-US" sz="1200" b="1" kern="1200" dirty="0">
                <a:solidFill>
                  <a:schemeClr val="tx1"/>
                </a:solidFill>
                <a:effectLst/>
                <a:latin typeface="+mn-lt"/>
                <a:ea typeface="+mn-ea"/>
                <a:cs typeface="+mn-cs"/>
              </a:rPr>
              <a:t>epsilon-greedy</a:t>
            </a:r>
            <a:r>
              <a:rPr lang="en-US" sz="1200" kern="1200" dirty="0">
                <a:solidFill>
                  <a:schemeClr val="tx1"/>
                </a:solidFill>
                <a:effectLst/>
                <a:latin typeface="+mn-lt"/>
                <a:ea typeface="+mn-ea"/>
                <a:cs typeface="+mn-cs"/>
              </a:rPr>
              <a:t> algorithm is used to choose an action and execute in the environment. </a:t>
            </a:r>
            <a:r>
              <a:rPr lang="en-US" sz="1200" b="1" kern="1200" dirty="0">
                <a:solidFill>
                  <a:schemeClr val="tx1"/>
                </a:solidFill>
                <a:effectLst/>
                <a:latin typeface="+mn-lt"/>
                <a:ea typeface="+mn-ea"/>
                <a:cs typeface="+mn-cs"/>
              </a:rPr>
              <a:t>Epsilon-greedy algorithm</a:t>
            </a:r>
            <a:r>
              <a:rPr lang="en-US" sz="1200" kern="1200" dirty="0">
                <a:solidFill>
                  <a:schemeClr val="tx1"/>
                </a:solidFill>
                <a:effectLst/>
                <a:latin typeface="+mn-lt"/>
                <a:ea typeface="+mn-ea"/>
                <a:cs typeface="+mn-cs"/>
              </a:rPr>
              <a:t> can be described as taking action that maximize q values most of the time, while taking a random action occasionally.</a:t>
            </a: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reward</a:t>
            </a:r>
            <a:r>
              <a:rPr lang="en-US" sz="1200" kern="1200" dirty="0">
                <a:solidFill>
                  <a:schemeClr val="tx1"/>
                </a:solidFill>
                <a:effectLst/>
                <a:latin typeface="+mn-lt"/>
                <a:ea typeface="+mn-ea"/>
                <a:cs typeface="+mn-cs"/>
              </a:rPr>
              <a:t> consists of only two parts, a positive 100 reward if goal is reached, and a negative one reward to penalize a normal walk. Termination consist of max step number reached or target pin reached. </a:t>
            </a:r>
          </a:p>
          <a:p>
            <a:r>
              <a:rPr lang="en-US" sz="1200" b="1" kern="1200" dirty="0">
                <a:solidFill>
                  <a:schemeClr val="tx1"/>
                </a:solidFill>
                <a:effectLst/>
                <a:latin typeface="+mn-lt"/>
                <a:ea typeface="+mn-ea"/>
                <a:cs typeface="+mn-cs"/>
              </a:rPr>
              <a:t>In parallel</a:t>
            </a:r>
            <a:r>
              <a:rPr lang="en-US" sz="1200" kern="1200" dirty="0">
                <a:solidFill>
                  <a:schemeClr val="tx1"/>
                </a:solidFill>
                <a:effectLst/>
                <a:latin typeface="+mn-lt"/>
                <a:ea typeface="+mn-ea"/>
                <a:cs typeface="+mn-cs"/>
              </a:rPr>
              <a:t>, a </a:t>
            </a:r>
            <a:r>
              <a:rPr lang="en-US" sz="1200" b="1" kern="1200" dirty="0">
                <a:solidFill>
                  <a:schemeClr val="tx1"/>
                </a:solidFill>
                <a:effectLst/>
                <a:latin typeface="+mn-lt"/>
                <a:ea typeface="+mn-ea"/>
                <a:cs typeface="+mn-cs"/>
              </a:rPr>
              <a:t>replay buffer</a:t>
            </a:r>
            <a:r>
              <a:rPr lang="en-US" sz="1200" kern="1200" dirty="0">
                <a:solidFill>
                  <a:schemeClr val="tx1"/>
                </a:solidFill>
                <a:effectLst/>
                <a:latin typeface="+mn-lt"/>
                <a:ea typeface="+mn-ea"/>
                <a:cs typeface="+mn-cs"/>
              </a:rPr>
              <a:t> records each transition along the training process, which include </a:t>
            </a:r>
            <a:r>
              <a:rPr lang="en-US" sz="1200" b="1" kern="1200" dirty="0">
                <a:solidFill>
                  <a:schemeClr val="tx1"/>
                </a:solidFill>
                <a:effectLst/>
                <a:latin typeface="+mn-lt"/>
                <a:ea typeface="+mn-ea"/>
                <a:cs typeface="+mn-cs"/>
              </a:rPr>
              <a:t>current state s, current action a, next states s’, and reward r</a:t>
            </a:r>
            <a:r>
              <a:rPr lang="en-US" sz="1200" kern="1200" dirty="0">
                <a:solidFill>
                  <a:schemeClr val="tx1"/>
                </a:solidFill>
                <a:effectLst/>
                <a:latin typeface="+mn-lt"/>
                <a:ea typeface="+mn-ea"/>
                <a:cs typeface="+mn-cs"/>
              </a:rPr>
              <a:t>. A burn-in preprocess is used to fill in the replay buffer with experience before training begins, which in this work based on </a:t>
            </a:r>
            <a:r>
              <a:rPr lang="en-US" sz="1200" b="1" kern="1200" dirty="0">
                <a:solidFill>
                  <a:schemeClr val="tx1"/>
                </a:solidFill>
                <a:effectLst/>
                <a:latin typeface="+mn-lt"/>
                <a:ea typeface="+mn-ea"/>
                <a:cs typeface="+mn-cs"/>
              </a:rPr>
              <a:t>A* router’s</a:t>
            </a:r>
            <a:r>
              <a:rPr lang="en-US" sz="1200" kern="1200" dirty="0">
                <a:solidFill>
                  <a:schemeClr val="tx1"/>
                </a:solidFill>
                <a:effectLst/>
                <a:latin typeface="+mn-lt"/>
                <a:ea typeface="+mn-ea"/>
                <a:cs typeface="+mn-cs"/>
              </a:rPr>
              <a:t> solution. These transitions are used for </a:t>
            </a:r>
            <a:r>
              <a:rPr lang="en-US" sz="1200" b="1" kern="1200" dirty="0">
                <a:solidFill>
                  <a:schemeClr val="tx1"/>
                </a:solidFill>
                <a:effectLst/>
                <a:latin typeface="+mn-lt"/>
                <a:ea typeface="+mn-ea"/>
                <a:cs typeface="+mn-cs"/>
              </a:rPr>
              <a:t>backpropagation</a:t>
            </a:r>
            <a:r>
              <a:rPr lang="en-US" sz="1200" kern="1200" dirty="0">
                <a:solidFill>
                  <a:schemeClr val="tx1"/>
                </a:solidFill>
                <a:effectLst/>
                <a:latin typeface="+mn-lt"/>
                <a:ea typeface="+mn-ea"/>
                <a:cs typeface="+mn-cs"/>
              </a:rPr>
              <a:t> when iteratively optimizing the Q-network. The network is trained until all two pin problems are solved, and a single passage of the entire set of two-pin problems are called </a:t>
            </a:r>
            <a:r>
              <a:rPr lang="en-US" sz="1200" b="1" kern="1200" dirty="0">
                <a:solidFill>
                  <a:schemeClr val="tx1"/>
                </a:solidFill>
                <a:effectLst/>
                <a:latin typeface="+mn-lt"/>
                <a:ea typeface="+mn-ea"/>
                <a:cs typeface="+mn-cs"/>
              </a:rPr>
              <a:t>an</a:t>
            </a:r>
            <a:r>
              <a:rPr lang="en-US" sz="120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episode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training the Q-network, the loss function is shown here, which is the expectation of </a:t>
            </a:r>
            <a:r>
              <a:rPr lang="en-US" sz="1200" b="1" kern="1200" dirty="0">
                <a:solidFill>
                  <a:schemeClr val="tx1"/>
                </a:solidFill>
                <a:effectLst/>
                <a:latin typeface="+mn-lt"/>
                <a:ea typeface="+mn-ea"/>
                <a:cs typeface="+mn-cs"/>
              </a:rPr>
              <a:t>squared error</a:t>
            </a:r>
            <a:r>
              <a:rPr lang="en-US" sz="1200" kern="1200" dirty="0">
                <a:solidFill>
                  <a:schemeClr val="tx1"/>
                </a:solidFill>
                <a:effectLst/>
                <a:latin typeface="+mn-lt"/>
                <a:ea typeface="+mn-ea"/>
                <a:cs typeface="+mn-cs"/>
              </a:rPr>
              <a:t> between Q-values from Q network and target Q values, denoted as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Here,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is obtained from the </a:t>
            </a:r>
            <a:r>
              <a:rPr lang="en-US" sz="1200" b="1" kern="1200" dirty="0">
                <a:solidFill>
                  <a:schemeClr val="tx1"/>
                </a:solidFill>
                <a:effectLst/>
                <a:latin typeface="+mn-lt"/>
                <a:ea typeface="+mn-ea"/>
                <a:cs typeface="+mn-cs"/>
              </a:rPr>
              <a:t>Bellman equation </a:t>
            </a:r>
            <a:r>
              <a:rPr lang="en-US" sz="1200" kern="1200" dirty="0">
                <a:solidFill>
                  <a:schemeClr val="tx1"/>
                </a:solidFill>
                <a:effectLst/>
                <a:latin typeface="+mn-lt"/>
                <a:ea typeface="+mn-ea"/>
                <a:cs typeface="+mn-cs"/>
              </a:rPr>
              <a:t>form. By differentiating the loss with respect to network weights, the gradient can be obtained which is used to optimize Q network weights. The networks is realized with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framework, optimized with Adam optimizer and ran on a workstation with Intel Core i7.</a:t>
            </a:r>
          </a:p>
          <a:p>
            <a:r>
              <a:rPr lang="en-US" dirty="0" err="1"/>
              <a:t>Eploration</a:t>
            </a:r>
            <a:r>
              <a:rPr lang="en-US" dirty="0"/>
              <a:t>-exploitation: depth – width of search</a:t>
            </a:r>
          </a:p>
        </p:txBody>
      </p:sp>
      <p:sp>
        <p:nvSpPr>
          <p:cNvPr id="4" name="Slide Number Placeholder 3"/>
          <p:cNvSpPr>
            <a:spLocks noGrp="1"/>
          </p:cNvSpPr>
          <p:nvPr>
            <p:ph type="sldNum" sz="quarter" idx="5"/>
          </p:nvPr>
        </p:nvSpPr>
        <p:spPr/>
        <p:txBody>
          <a:bodyPr/>
          <a:lstStyle/>
          <a:p>
            <a:fld id="{FE62EF74-B2F1-C749-9DD3-64DD9FEE1D0B}" type="slidenum">
              <a:rPr lang="en-US" smtClean="0"/>
              <a:t>10</a:t>
            </a:fld>
            <a:endParaRPr lang="en-US"/>
          </a:p>
        </p:txBody>
      </p:sp>
    </p:spTree>
    <p:extLst>
      <p:ext uri="{BB962C8B-B14F-4D97-AF65-F5344CB8AC3E}">
        <p14:creationId xmlns:p14="http://schemas.microsoft.com/office/powerpoint/2010/main" val="1420966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on model fine tuning, optimized parameters including learning rate, buffer size, gamma and epsilon, etc. are listed here. The optimized Q-network structure, as shown in the figure, consists of three-layer fully connected networks with </a:t>
            </a:r>
            <a:r>
              <a:rPr lang="en-US" sz="1200" b="1"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as activation function for each layer.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E62EF74-B2F1-C749-9DD3-64DD9FEE1D0B}" type="slidenum">
              <a:rPr lang="en-US" smtClean="0"/>
              <a:t>11</a:t>
            </a:fld>
            <a:endParaRPr lang="en-US"/>
          </a:p>
        </p:txBody>
      </p:sp>
    </p:spTree>
    <p:extLst>
      <p:ext uri="{BB962C8B-B14F-4D97-AF65-F5344CB8AC3E}">
        <p14:creationId xmlns:p14="http://schemas.microsoft.com/office/powerpoint/2010/main" val="2788375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classification of routing problem is done first before we demonstrate results. Based on the A* routing solution, we define two categories of routing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shown in the figure, the capacity condition is schematically illustrated by capacity map. The </a:t>
            </a:r>
            <a:r>
              <a:rPr lang="en-US" sz="1200" b="1" kern="1200" dirty="0">
                <a:solidFill>
                  <a:schemeClr val="tx1"/>
                </a:solidFill>
                <a:effectLst/>
                <a:latin typeface="+mn-lt"/>
                <a:ea typeface="+mn-ea"/>
                <a:cs typeface="+mn-cs"/>
              </a:rPr>
              <a:t>number</a:t>
            </a:r>
            <a:r>
              <a:rPr lang="en-US" sz="1200" kern="1200" dirty="0">
                <a:solidFill>
                  <a:schemeClr val="tx1"/>
                </a:solidFill>
                <a:effectLst/>
                <a:latin typeface="+mn-lt"/>
                <a:ea typeface="+mn-ea"/>
                <a:cs typeface="+mn-cs"/>
              </a:rPr>
              <a:t> in each grid denotes the capacity of an edge in that position along certain direction. Although, there are edges of multiple directions at each location, for simplicity, we only represent the capacity for each problem with one capacity map.</a:t>
            </a:r>
          </a:p>
          <a:p>
            <a:r>
              <a:rPr lang="en-US" sz="1200" kern="1200" dirty="0">
                <a:solidFill>
                  <a:schemeClr val="tx1"/>
                </a:solidFill>
                <a:effectLst/>
                <a:latin typeface="+mn-lt"/>
                <a:ea typeface="+mn-ea"/>
                <a:cs typeface="+mn-cs"/>
              </a:rPr>
              <a:t>For Type I problem, or </a:t>
            </a:r>
            <a:r>
              <a:rPr lang="en-US" sz="1200" b="1" kern="1200" dirty="0">
                <a:solidFill>
                  <a:schemeClr val="tx1"/>
                </a:solidFill>
                <a:effectLst/>
                <a:latin typeface="+mn-lt"/>
                <a:ea typeface="+mn-ea"/>
                <a:cs typeface="+mn-cs"/>
              </a:rPr>
              <a:t>no-edge-depletion problem,</a:t>
            </a:r>
            <a:r>
              <a:rPr lang="en-US" sz="1200" kern="1200" dirty="0">
                <a:solidFill>
                  <a:schemeClr val="tx1"/>
                </a:solidFill>
                <a:effectLst/>
                <a:latin typeface="+mn-lt"/>
                <a:ea typeface="+mn-ea"/>
                <a:cs typeface="+mn-cs"/>
              </a:rPr>
              <a:t> the feature is that no edge that originally has a positive capacity is fully utilized (or goes to zero) after route. Depletion here just means the edge capacity goes to zero.</a:t>
            </a:r>
          </a:p>
          <a:p>
            <a:r>
              <a:rPr lang="en-US" sz="1200" kern="1200" dirty="0">
                <a:solidFill>
                  <a:schemeClr val="tx1"/>
                </a:solidFill>
                <a:effectLst/>
                <a:latin typeface="+mn-lt"/>
                <a:ea typeface="+mn-ea"/>
                <a:cs typeface="+mn-cs"/>
              </a:rPr>
              <a:t>For type</a:t>
            </a:r>
            <a:r>
              <a:rPr lang="en-US" sz="1200" b="1" kern="1200" dirty="0">
                <a:solidFill>
                  <a:schemeClr val="tx1"/>
                </a:solidFill>
                <a:effectLst/>
                <a:latin typeface="+mn-lt"/>
                <a:ea typeface="+mn-ea"/>
                <a:cs typeface="+mn-cs"/>
              </a:rPr>
              <a:t> II problem, </a:t>
            </a:r>
            <a:r>
              <a:rPr lang="en-US" sz="1200" kern="1200" dirty="0">
                <a:solidFill>
                  <a:schemeClr val="tx1"/>
                </a:solidFill>
                <a:effectLst/>
                <a:latin typeface="+mn-lt"/>
                <a:ea typeface="+mn-ea"/>
                <a:cs typeface="+mn-cs"/>
              </a:rPr>
              <a:t>or</a:t>
            </a:r>
            <a:r>
              <a:rPr lang="en-US" sz="1200" b="1" kern="1200" dirty="0">
                <a:solidFill>
                  <a:schemeClr val="tx1"/>
                </a:solidFill>
                <a:effectLst/>
                <a:latin typeface="+mn-lt"/>
                <a:ea typeface="+mn-ea"/>
                <a:cs typeface="+mn-cs"/>
              </a:rPr>
              <a:t> partial-edge-depletion problem</a:t>
            </a:r>
            <a:r>
              <a:rPr lang="en-US" sz="1200" kern="1200" dirty="0">
                <a:solidFill>
                  <a:schemeClr val="tx1"/>
                </a:solidFill>
                <a:effectLst/>
                <a:latin typeface="+mn-lt"/>
                <a:ea typeface="+mn-ea"/>
                <a:cs typeface="+mn-cs"/>
              </a:rPr>
              <a:t>, the feature is that at least some edges that originally have a positive capacity are fully utilized (goes to zero) after route.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E62EF74-B2F1-C749-9DD3-64DD9FEE1D0B}" type="slidenum">
              <a:rPr lang="en-US" smtClean="0"/>
              <a:t>12</a:t>
            </a:fld>
            <a:endParaRPr lang="en-US"/>
          </a:p>
        </p:txBody>
      </p:sp>
    </p:spTree>
    <p:extLst>
      <p:ext uri="{BB962C8B-B14F-4D97-AF65-F5344CB8AC3E}">
        <p14:creationId xmlns:p14="http://schemas.microsoft.com/office/powerpoint/2010/main" val="3265679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Based on the experimental results, we found that under appropriate model parameters, DQN router performs </a:t>
            </a:r>
            <a:r>
              <a:rPr lang="en-US" sz="1200" b="1" kern="1200" dirty="0">
                <a:solidFill>
                  <a:schemeClr val="tx1"/>
                </a:solidFill>
                <a:effectLst/>
                <a:latin typeface="+mn-lt"/>
                <a:ea typeface="+mn-ea"/>
                <a:cs typeface="+mn-cs"/>
              </a:rPr>
              <a:t>overwhelmingly</a:t>
            </a:r>
            <a:r>
              <a:rPr lang="en-US" sz="1200" kern="1200" dirty="0">
                <a:solidFill>
                  <a:schemeClr val="tx1"/>
                </a:solidFill>
                <a:effectLst/>
                <a:latin typeface="+mn-lt"/>
                <a:ea typeface="+mn-ea"/>
                <a:cs typeface="+mn-cs"/>
              </a:rPr>
              <a:t> better than the baseline A* router in Type II problem, but not in Type I problem. </a:t>
            </a:r>
          </a:p>
          <a:p>
            <a:r>
              <a:rPr lang="en-US" sz="1200" kern="1200" dirty="0">
                <a:solidFill>
                  <a:schemeClr val="tx1"/>
                </a:solidFill>
                <a:effectLst/>
                <a:latin typeface="+mn-lt"/>
                <a:ea typeface="+mn-ea"/>
                <a:cs typeface="+mn-cs"/>
              </a:rPr>
              <a:t>To explain the overwhelming better performance of DQN in </a:t>
            </a:r>
            <a:r>
              <a:rPr lang="en-US" sz="1200" b="1" kern="1200" dirty="0">
                <a:solidFill>
                  <a:schemeClr val="tx1"/>
                </a:solidFill>
                <a:effectLst/>
                <a:latin typeface="+mn-lt"/>
                <a:ea typeface="+mn-ea"/>
                <a:cs typeface="+mn-cs"/>
              </a:rPr>
              <a:t>Type II problem</a:t>
            </a:r>
            <a:r>
              <a:rPr lang="en-US" sz="1200" kern="1200" dirty="0">
                <a:solidFill>
                  <a:schemeClr val="tx1"/>
                </a:solidFill>
                <a:effectLst/>
                <a:latin typeface="+mn-lt"/>
                <a:ea typeface="+mn-ea"/>
                <a:cs typeface="+mn-cs"/>
              </a:rPr>
              <a:t>, we analyzed </a:t>
            </a:r>
            <a:r>
              <a:rPr lang="en-US" sz="1200" b="1" kern="1200" dirty="0">
                <a:solidFill>
                  <a:schemeClr val="tx1"/>
                </a:solidFill>
                <a:effectLst/>
                <a:latin typeface="+mn-lt"/>
                <a:ea typeface="+mn-ea"/>
                <a:cs typeface="+mn-cs"/>
              </a:rPr>
              <a:t>the conjoint optimization mechanism </a:t>
            </a:r>
            <a:r>
              <a:rPr lang="en-US" sz="1200" kern="1200" dirty="0">
                <a:solidFill>
                  <a:schemeClr val="tx1"/>
                </a:solidFill>
                <a:effectLst/>
                <a:latin typeface="+mn-lt"/>
                <a:ea typeface="+mn-ea"/>
                <a:cs typeface="+mn-cs"/>
              </a:rPr>
              <a:t>of DQN, firstly let’s look at the capacity maps and their </a:t>
            </a:r>
            <a:r>
              <a:rPr lang="en-US" sz="1200" b="1" kern="1200" dirty="0">
                <a:solidFill>
                  <a:schemeClr val="tx1"/>
                </a:solidFill>
                <a:effectLst/>
                <a:latin typeface="+mn-lt"/>
                <a:ea typeface="+mn-ea"/>
                <a:cs typeface="+mn-cs"/>
              </a:rPr>
              <a:t>binarized</a:t>
            </a:r>
            <a:r>
              <a:rPr lang="en-US" sz="1200" kern="1200" dirty="0">
                <a:solidFill>
                  <a:schemeClr val="tx1"/>
                </a:solidFill>
                <a:effectLst/>
                <a:latin typeface="+mn-lt"/>
                <a:ea typeface="+mn-ea"/>
                <a:cs typeface="+mn-cs"/>
              </a:rPr>
              <a:t> version, which is essentially capacity map thresholds at zero, we call it </a:t>
            </a:r>
            <a:r>
              <a:rPr lang="en-US" sz="1200" b="1" kern="1200" dirty="0">
                <a:solidFill>
                  <a:schemeClr val="tx1"/>
                </a:solidFill>
                <a:effectLst/>
                <a:latin typeface="+mn-lt"/>
                <a:ea typeface="+mn-ea"/>
                <a:cs typeface="+mn-cs"/>
              </a:rPr>
              <a:t>binarized capacity map</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a </a:t>
            </a:r>
            <a:r>
              <a:rPr lang="en-US" sz="1200" b="1" kern="1200" dirty="0">
                <a:solidFill>
                  <a:schemeClr val="tx1"/>
                </a:solidFill>
                <a:effectLst/>
                <a:latin typeface="+mn-lt"/>
                <a:ea typeface="+mn-ea"/>
                <a:cs typeface="+mn-cs"/>
              </a:rPr>
              <a:t>Type I problem</a:t>
            </a:r>
            <a:r>
              <a:rPr lang="en-US" sz="1200" kern="1200" dirty="0">
                <a:solidFill>
                  <a:schemeClr val="tx1"/>
                </a:solidFill>
                <a:effectLst/>
                <a:latin typeface="+mn-lt"/>
                <a:ea typeface="+mn-ea"/>
                <a:cs typeface="+mn-cs"/>
              </a:rPr>
              <a:t>, since no edge that originally has positive capacity, is fully utilized or goes to zero throughout the routing process, the binarized capacity map would not change. However, when solving for a Type II problem, the binarized capacity map would start changing at certain stage along the routing process. </a:t>
            </a:r>
          </a:p>
        </p:txBody>
      </p:sp>
      <p:sp>
        <p:nvSpPr>
          <p:cNvPr id="4" name="Slide Number Placeholder 3"/>
          <p:cNvSpPr>
            <a:spLocks noGrp="1"/>
          </p:cNvSpPr>
          <p:nvPr>
            <p:ph type="sldNum" sz="quarter" idx="5"/>
          </p:nvPr>
        </p:nvSpPr>
        <p:spPr/>
        <p:txBody>
          <a:bodyPr/>
          <a:lstStyle/>
          <a:p>
            <a:fld id="{FE62EF74-B2F1-C749-9DD3-64DD9FEE1D0B}" type="slidenum">
              <a:rPr lang="en-US" smtClean="0"/>
              <a:t>13</a:t>
            </a:fld>
            <a:endParaRPr lang="en-US"/>
          </a:p>
        </p:txBody>
      </p:sp>
    </p:spTree>
    <p:extLst>
      <p:ext uri="{BB962C8B-B14F-4D97-AF65-F5344CB8AC3E}">
        <p14:creationId xmlns:p14="http://schemas.microsoft.com/office/powerpoint/2010/main" val="3233446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using A* search, it only matters if a certain edge is </a:t>
            </a:r>
            <a:r>
              <a:rPr lang="en-US" sz="1200" b="1" kern="1200" dirty="0">
                <a:solidFill>
                  <a:schemeClr val="tx1"/>
                </a:solidFill>
                <a:effectLst/>
                <a:latin typeface="+mn-lt"/>
                <a:ea typeface="+mn-ea"/>
                <a:cs typeface="+mn-cs"/>
              </a:rPr>
              <a:t>positive or not</a:t>
            </a:r>
            <a:r>
              <a:rPr lang="en-US" sz="1200" kern="1200" dirty="0">
                <a:solidFill>
                  <a:schemeClr val="tx1"/>
                </a:solidFill>
                <a:effectLst/>
                <a:latin typeface="+mn-lt"/>
                <a:ea typeface="+mn-ea"/>
                <a:cs typeface="+mn-cs"/>
              </a:rPr>
              <a:t>, which means that A* essentially finds the solutions based on </a:t>
            </a:r>
            <a:r>
              <a:rPr lang="en-US" sz="1200" b="1" kern="1200" dirty="0">
                <a:solidFill>
                  <a:schemeClr val="tx1"/>
                </a:solidFill>
                <a:effectLst/>
                <a:latin typeface="+mn-lt"/>
                <a:ea typeface="+mn-ea"/>
                <a:cs typeface="+mn-cs"/>
              </a:rPr>
              <a:t>the binarized capacity maps</a:t>
            </a:r>
            <a:r>
              <a:rPr lang="en-US" sz="1200" kern="1200" dirty="0">
                <a:solidFill>
                  <a:schemeClr val="tx1"/>
                </a:solidFill>
                <a:effectLst/>
                <a:latin typeface="+mn-lt"/>
                <a:ea typeface="+mn-ea"/>
                <a:cs typeface="+mn-cs"/>
              </a:rPr>
              <a:t>. Since the binarized capacity maps does not change throughout routing in a Type I problem, the sequence for routing those two pin problems does not matters anymore. A* with admissible heuristics can guarantee optimum solutions for each two-pin problem, therefore it can also guarantee an optimum solution for a whole Type I problem. </a:t>
            </a:r>
          </a:p>
          <a:p>
            <a:r>
              <a:rPr lang="en-US" sz="1200" kern="1200" dirty="0">
                <a:solidFill>
                  <a:schemeClr val="tx1"/>
                </a:solidFill>
                <a:effectLst/>
                <a:latin typeface="+mn-lt"/>
                <a:ea typeface="+mn-ea"/>
                <a:cs typeface="+mn-cs"/>
              </a:rPr>
              <a:t>As mentioned in the last slides, when solving for a </a:t>
            </a:r>
            <a:r>
              <a:rPr lang="en-US" sz="1200" b="1" kern="1200" dirty="0">
                <a:solidFill>
                  <a:schemeClr val="tx1"/>
                </a:solidFill>
                <a:effectLst/>
                <a:latin typeface="+mn-lt"/>
                <a:ea typeface="+mn-ea"/>
                <a:cs typeface="+mn-cs"/>
              </a:rPr>
              <a:t>Type II problem</a:t>
            </a:r>
            <a:r>
              <a:rPr lang="en-US" sz="1200" kern="1200" dirty="0">
                <a:solidFill>
                  <a:schemeClr val="tx1"/>
                </a:solidFill>
                <a:effectLst/>
                <a:latin typeface="+mn-lt"/>
                <a:ea typeface="+mn-ea"/>
                <a:cs typeface="+mn-cs"/>
              </a:rPr>
              <a:t> in which the binarized capacity map, starts to change after some two-pin problems have been routed, A* would no longer be able to provide global optimum or even a good solution, since it cannot taken into account all the two-pin problems to be routed together, instead it’s only solving each two-pin problems in a </a:t>
            </a:r>
            <a:r>
              <a:rPr lang="en-US" sz="1200" b="1" kern="1200" dirty="0">
                <a:solidFill>
                  <a:schemeClr val="tx1"/>
                </a:solidFill>
                <a:effectLst/>
                <a:latin typeface="+mn-lt"/>
                <a:ea typeface="+mn-ea"/>
                <a:cs typeface="+mn-cs"/>
              </a:rPr>
              <a:t>greedy</a:t>
            </a:r>
            <a:r>
              <a:rPr lang="en-US" sz="1200" kern="1200" dirty="0">
                <a:solidFill>
                  <a:schemeClr val="tx1"/>
                </a:solidFill>
                <a:effectLst/>
                <a:latin typeface="+mn-lt"/>
                <a:ea typeface="+mn-ea"/>
                <a:cs typeface="+mn-cs"/>
              </a:rPr>
              <a:t> manner. Under inappropriate sequence of two-pin problems, A* would probably fail in solving Type II problem. </a:t>
            </a:r>
          </a:p>
          <a:p>
            <a:r>
              <a:rPr lang="en-US" sz="1200" kern="1200" dirty="0">
                <a:solidFill>
                  <a:schemeClr val="tx1"/>
                </a:solidFill>
                <a:effectLst/>
                <a:latin typeface="+mn-lt"/>
                <a:ea typeface="+mn-ea"/>
                <a:cs typeface="+mn-cs"/>
              </a:rPr>
              <a:t>As shown in the illustrated example, in a Type I case, A* can still connect point A and B utilizing the remaining capacity shown in the previous slides; yet, in a Type II case, it would fail because nets already routed has used too much capacity.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DQN router, it is guided by reward signal and state representation, and getting experience when solving all two-pin problem iteratively. In such way, DQN router is able to solve all two-pin problems conjointly with a single Q-network encoding all the past experience in a heuristic free manner. It would therefore try to avoid the bad condition like the one in A* to happen by taken into account all two-pin problems. And we call such mechanism, the “</a:t>
            </a:r>
            <a:r>
              <a:rPr lang="en-US" sz="1200" b="1" kern="1200" dirty="0">
                <a:solidFill>
                  <a:schemeClr val="tx1"/>
                </a:solidFill>
                <a:effectLst/>
                <a:latin typeface="+mn-lt"/>
                <a:ea typeface="+mn-ea"/>
                <a:cs typeface="+mn-cs"/>
              </a:rPr>
              <a:t>Conjoint Optimization Mechanism</a:t>
            </a:r>
            <a:r>
              <a:rPr lang="en-US" sz="1200" kern="1200" dirty="0">
                <a:solidFill>
                  <a:schemeClr val="tx1"/>
                </a:solidFill>
                <a:effectLst/>
                <a:latin typeface="+mn-lt"/>
                <a:ea typeface="+mn-ea"/>
                <a:cs typeface="+mn-cs"/>
              </a:rPr>
              <a:t>” of DQN router. </a:t>
            </a:r>
          </a:p>
          <a:p>
            <a:endParaRPr lang="en-US" dirty="0"/>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14</a:t>
            </a:fld>
            <a:endParaRPr lang="en-US"/>
          </a:p>
        </p:txBody>
      </p:sp>
    </p:spTree>
    <p:extLst>
      <p:ext uri="{BB962C8B-B14F-4D97-AF65-F5344CB8AC3E}">
        <p14:creationId xmlns:p14="http://schemas.microsoft.com/office/powerpoint/2010/main" val="3230943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Type I and Type II problem are simulated with experiments to show DQN router’s different performance in Type I  and Type II problem. In these plots, Y-axis corresponds to WL or OF values, and X-axis are just problem index based on sorted WL or OF. In evaluating the solution, the smaller the value of WL or OF is, the better the solution is. </a:t>
            </a:r>
          </a:p>
          <a:p>
            <a:r>
              <a:rPr lang="en-US" sz="1200" kern="1200" dirty="0">
                <a:solidFill>
                  <a:schemeClr val="tx1"/>
                </a:solidFill>
                <a:effectLst/>
                <a:latin typeface="+mn-lt"/>
                <a:ea typeface="+mn-ea"/>
                <a:cs typeface="+mn-cs"/>
              </a:rPr>
              <a:t>By comparing of WL and OF results in different types of problem, which is on the first and second column. It is obvious that DQN model performs overwhelmingly better in Type II problem, while in Type I problem, there is no obvious advantage compared with baseline A* router.  </a:t>
            </a:r>
          </a:p>
          <a:p>
            <a:r>
              <a:rPr lang="en-US" sz="1200" kern="1200" dirty="0">
                <a:solidFill>
                  <a:schemeClr val="tx1"/>
                </a:solidFill>
                <a:effectLst/>
                <a:latin typeface="+mn-lt"/>
                <a:ea typeface="+mn-ea"/>
                <a:cs typeface="+mn-cs"/>
              </a:rPr>
              <a:t>The log plots of learning curves of 10 randomly selected cases (which  is log value of reward vs. number of episodes) indicate that in solving Type I problem, there is limited oscillations in learning curves after high reward achieved, while in solving for type II problem, the reward </a:t>
            </a:r>
            <a:r>
              <a:rPr lang="en-US" sz="1200" b="1" kern="1200" dirty="0">
                <a:solidFill>
                  <a:schemeClr val="tx1"/>
                </a:solidFill>
                <a:effectLst/>
                <a:latin typeface="+mn-lt"/>
                <a:ea typeface="+mn-ea"/>
                <a:cs typeface="+mn-cs"/>
              </a:rPr>
              <a:t>curves keep oscillating</a:t>
            </a:r>
            <a:r>
              <a:rPr lang="en-US" sz="1200" kern="1200" dirty="0">
                <a:solidFill>
                  <a:schemeClr val="tx1"/>
                </a:solidFill>
                <a:effectLst/>
                <a:latin typeface="+mn-lt"/>
                <a:ea typeface="+mn-ea"/>
                <a:cs typeface="+mn-cs"/>
              </a:rPr>
              <a:t> even after high reward achieved, which indicates </a:t>
            </a:r>
            <a:r>
              <a:rPr lang="en-US" sz="1200" b="1" kern="1200" dirty="0">
                <a:solidFill>
                  <a:schemeClr val="tx1"/>
                </a:solidFill>
                <a:effectLst/>
                <a:latin typeface="+mn-lt"/>
                <a:ea typeface="+mn-ea"/>
                <a:cs typeface="+mn-cs"/>
              </a:rPr>
              <a:t>more active adjustment </a:t>
            </a:r>
            <a:r>
              <a:rPr lang="en-US" sz="1200" kern="1200" dirty="0">
                <a:solidFill>
                  <a:schemeClr val="tx1"/>
                </a:solidFill>
                <a:effectLst/>
                <a:latin typeface="+mn-lt"/>
                <a:ea typeface="+mn-ea"/>
                <a:cs typeface="+mn-cs"/>
              </a:rPr>
              <a:t>of network weights </a:t>
            </a:r>
            <a:r>
              <a:rPr lang="en-US" sz="1200" b="1" kern="1200" dirty="0">
                <a:solidFill>
                  <a:schemeClr val="tx1"/>
                </a:solidFill>
                <a:effectLst/>
                <a:latin typeface="+mn-lt"/>
                <a:ea typeface="+mn-ea"/>
                <a:cs typeface="+mn-cs"/>
              </a:rPr>
              <a:t>to realize the conjoint optimization mechanism</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E62EF74-B2F1-C749-9DD3-64DD9FEE1D0B}" type="slidenum">
              <a:rPr lang="en-US" smtClean="0"/>
              <a:t>15</a:t>
            </a:fld>
            <a:endParaRPr lang="en-US"/>
          </a:p>
        </p:txBody>
      </p:sp>
    </p:spTree>
    <p:extLst>
      <p:ext uri="{BB962C8B-B14F-4D97-AF65-F5344CB8AC3E}">
        <p14:creationId xmlns:p14="http://schemas.microsoft.com/office/powerpoint/2010/main" val="644605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understanding the working mechanism of DQN router, we did some performance </a:t>
            </a:r>
            <a:r>
              <a:rPr lang="en-US" sz="1200" b="1" kern="1200" dirty="0">
                <a:solidFill>
                  <a:schemeClr val="tx1"/>
                </a:solidFill>
                <a:effectLst/>
                <a:latin typeface="+mn-lt"/>
                <a:ea typeface="+mn-ea"/>
                <a:cs typeface="+mn-cs"/>
              </a:rPr>
              <a:t>improvement</a:t>
            </a:r>
            <a:r>
              <a:rPr lang="en-US" sz="1200" kern="1200" dirty="0">
                <a:solidFill>
                  <a:schemeClr val="tx1"/>
                </a:solidFill>
                <a:effectLst/>
                <a:latin typeface="+mn-lt"/>
                <a:ea typeface="+mn-ea"/>
                <a:cs typeface="+mn-cs"/>
              </a:rPr>
              <a:t> fine tuning of the model. The most important one if the tuning of </a:t>
            </a:r>
            <a:r>
              <a:rPr lang="en-US" sz="1200" b="1" kern="1200" dirty="0">
                <a:solidFill>
                  <a:schemeClr val="tx1"/>
                </a:solidFill>
                <a:effectLst/>
                <a:latin typeface="+mn-lt"/>
                <a:ea typeface="+mn-ea"/>
                <a:cs typeface="+mn-cs"/>
              </a:rPr>
              <a:t>discount factor, gamma.</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plots show WL results for models with different gamma values, and their comparison to baseline A* solutions on 40 problems. In all cases, DRL performs </a:t>
            </a:r>
            <a:r>
              <a:rPr lang="en-US" sz="1200" b="1" kern="1200" dirty="0">
                <a:solidFill>
                  <a:schemeClr val="tx1"/>
                </a:solidFill>
                <a:effectLst/>
                <a:latin typeface="+mn-lt"/>
                <a:ea typeface="+mn-ea"/>
                <a:cs typeface="+mn-cs"/>
              </a:rPr>
              <a:t>overwhelmingly</a:t>
            </a:r>
            <a:r>
              <a:rPr lang="en-US" sz="1200" kern="1200" dirty="0">
                <a:solidFill>
                  <a:schemeClr val="tx1"/>
                </a:solidFill>
                <a:effectLst/>
                <a:latin typeface="+mn-lt"/>
                <a:ea typeface="+mn-ea"/>
                <a:cs typeface="+mn-cs"/>
              </a:rPr>
              <a:t> better, and </a:t>
            </a:r>
            <a:r>
              <a:rPr lang="en-US" sz="1200" b="1" kern="1200" dirty="0">
                <a:solidFill>
                  <a:schemeClr val="tx1"/>
                </a:solidFill>
                <a:effectLst/>
                <a:latin typeface="+mn-lt"/>
                <a:ea typeface="+mn-ea"/>
                <a:cs typeface="+mn-cs"/>
              </a:rPr>
              <a:t>the best one</a:t>
            </a:r>
            <a:r>
              <a:rPr lang="en-US" sz="1200" kern="1200" dirty="0">
                <a:solidFill>
                  <a:schemeClr val="tx1"/>
                </a:solidFill>
                <a:effectLst/>
                <a:latin typeface="+mn-lt"/>
                <a:ea typeface="+mn-ea"/>
                <a:cs typeface="+mn-cs"/>
              </a:rPr>
              <a:t> is achieved when gamma is 0.9. In such case, as shown in the histogram of WL decrease of DRL solution compared with A* solution, the decreases are </a:t>
            </a:r>
            <a:r>
              <a:rPr lang="en-US" sz="1200" b="1" kern="1200" dirty="0">
                <a:solidFill>
                  <a:schemeClr val="tx1"/>
                </a:solidFill>
                <a:effectLst/>
                <a:latin typeface="+mn-lt"/>
                <a:ea typeface="+mn-ea"/>
                <a:cs typeface="+mn-cs"/>
              </a:rPr>
              <a:t>almost all non-negative, which is really good</a:t>
            </a:r>
            <a:r>
              <a:rPr lang="en-US" sz="1200" kern="1200" dirty="0">
                <a:solidFill>
                  <a:schemeClr val="tx1"/>
                </a:solidFill>
                <a:effectLst/>
                <a:latin typeface="+mn-lt"/>
                <a:ea typeface="+mn-ea"/>
                <a:cs typeface="+mn-cs"/>
              </a:rPr>
              <a:t>. By comparing the Reward Log Plot under different gamma values, it can be found that the smaller the gamma value is, the greater the oscillations of reward curve. </a:t>
            </a:r>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16</a:t>
            </a:fld>
            <a:endParaRPr lang="en-US"/>
          </a:p>
        </p:txBody>
      </p:sp>
    </p:spTree>
    <p:extLst>
      <p:ext uri="{BB962C8B-B14F-4D97-AF65-F5344CB8AC3E}">
        <p14:creationId xmlns:p14="http://schemas.microsoft.com/office/powerpoint/2010/main" val="2324507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looked at the choice of </a:t>
            </a:r>
            <a:r>
              <a:rPr lang="en-US" sz="1200" b="1" kern="1200" dirty="0">
                <a:solidFill>
                  <a:schemeClr val="tx1"/>
                </a:solidFill>
                <a:effectLst/>
                <a:latin typeface="+mn-lt"/>
                <a:ea typeface="+mn-ea"/>
                <a:cs typeface="+mn-cs"/>
              </a:rPr>
              <a:t>burn-in memory</a:t>
            </a:r>
            <a:r>
              <a:rPr lang="en-US" sz="1200" kern="1200" dirty="0">
                <a:solidFill>
                  <a:schemeClr val="tx1"/>
                </a:solidFill>
                <a:effectLst/>
                <a:latin typeface="+mn-lt"/>
                <a:ea typeface="+mn-ea"/>
                <a:cs typeface="+mn-cs"/>
              </a:rPr>
              <a:t>, by comparing the performance of a random burn-in memory, which is experience obtained by random walk in the environment, versus burn-in memory based on A* search solutions, it is obvious that A*-solution based burn-in memory could significantly improve the final performance of DQN router, yet the </a:t>
            </a:r>
            <a:r>
              <a:rPr lang="en-US" sz="1200" b="1" kern="1200" dirty="0">
                <a:solidFill>
                  <a:schemeClr val="tx1"/>
                </a:solidFill>
                <a:effectLst/>
                <a:latin typeface="+mn-lt"/>
                <a:ea typeface="+mn-ea"/>
                <a:cs typeface="+mn-cs"/>
              </a:rPr>
              <a:t>learning speed improvement</a:t>
            </a:r>
            <a:r>
              <a:rPr lang="en-US" sz="1200" kern="1200" dirty="0">
                <a:solidFill>
                  <a:schemeClr val="tx1"/>
                </a:solidFill>
                <a:effectLst/>
                <a:latin typeface="+mn-lt"/>
                <a:ea typeface="+mn-ea"/>
                <a:cs typeface="+mn-cs"/>
              </a:rPr>
              <a:t> with the introduction of A* burn-in memory is negligible, as shown in the reward log 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17</a:t>
            </a:fld>
            <a:endParaRPr lang="en-US"/>
          </a:p>
        </p:txBody>
      </p:sp>
    </p:spTree>
    <p:extLst>
      <p:ext uri="{BB962C8B-B14F-4D97-AF65-F5344CB8AC3E}">
        <p14:creationId xmlns:p14="http://schemas.microsoft.com/office/powerpoint/2010/main" val="4096658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Finally</a:t>
            </a:r>
            <a:r>
              <a:rPr lang="en-US" sz="1200" kern="1200" dirty="0">
                <a:solidFill>
                  <a:schemeClr val="tx1"/>
                </a:solidFill>
                <a:effectLst/>
                <a:latin typeface="+mn-lt"/>
                <a:ea typeface="+mn-ea"/>
                <a:cs typeface="+mn-cs"/>
              </a:rPr>
              <a:t>, we demonstrate the visualized results of DQN and A* router’s solution on 8*8 and 16*16 problems. DQN model is trained based on 8*8 and </a:t>
            </a:r>
            <a:r>
              <a:rPr lang="en-US" sz="1200" b="1" kern="1200" dirty="0">
                <a:solidFill>
                  <a:schemeClr val="tx1"/>
                </a:solidFill>
                <a:effectLst/>
                <a:latin typeface="+mn-lt"/>
                <a:ea typeface="+mn-ea"/>
                <a:cs typeface="+mn-cs"/>
              </a:rPr>
              <a:t>directly</a:t>
            </a:r>
            <a:r>
              <a:rPr lang="en-US" sz="1200" kern="1200" dirty="0">
                <a:solidFill>
                  <a:schemeClr val="tx1"/>
                </a:solidFill>
                <a:effectLst/>
                <a:latin typeface="+mn-lt"/>
                <a:ea typeface="+mn-ea"/>
                <a:cs typeface="+mn-cs"/>
              </a:rPr>
              <a:t> applied to solve 16*16 problem without changing model parameters or structures and is </a:t>
            </a:r>
            <a:r>
              <a:rPr lang="en-US" sz="1200" b="1" kern="1200" dirty="0">
                <a:solidFill>
                  <a:schemeClr val="tx1"/>
                </a:solidFill>
                <a:effectLst/>
                <a:latin typeface="+mn-lt"/>
                <a:ea typeface="+mn-ea"/>
                <a:cs typeface="+mn-cs"/>
              </a:rPr>
              <a:t>still</a:t>
            </a:r>
            <a:r>
              <a:rPr lang="en-US" sz="1200" kern="1200" dirty="0">
                <a:solidFill>
                  <a:schemeClr val="tx1"/>
                </a:solidFill>
                <a:effectLst/>
                <a:latin typeface="+mn-lt"/>
                <a:ea typeface="+mn-ea"/>
                <a:cs typeface="+mn-cs"/>
              </a:rPr>
              <a:t> able to achieve superior performance compared with A* router. </a:t>
            </a:r>
            <a:r>
              <a:rPr lang="en-US" sz="1200" b="1" kern="1200" dirty="0">
                <a:solidFill>
                  <a:schemeClr val="tx1"/>
                </a:solidFill>
                <a:effectLst/>
                <a:latin typeface="+mn-lt"/>
                <a:ea typeface="+mn-ea"/>
                <a:cs typeface="+mn-cs"/>
              </a:rPr>
              <a:t>However</a:t>
            </a:r>
            <a:r>
              <a:rPr lang="en-US" sz="1200" kern="1200" dirty="0">
                <a:solidFill>
                  <a:schemeClr val="tx1"/>
                </a:solidFill>
                <a:effectLst/>
                <a:latin typeface="+mn-lt"/>
                <a:ea typeface="+mn-ea"/>
                <a:cs typeface="+mn-cs"/>
              </a:rPr>
              <a:t>, detailed analysis in the model’s ability to scale up is part of our future work.</a:t>
            </a:r>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18</a:t>
            </a:fld>
            <a:endParaRPr lang="en-US"/>
          </a:p>
        </p:txBody>
      </p:sp>
    </p:spTree>
    <p:extLst>
      <p:ext uri="{BB962C8B-B14F-4D97-AF65-F5344CB8AC3E}">
        <p14:creationId xmlns:p14="http://schemas.microsoft.com/office/powerpoint/2010/main" val="3394687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or after conclusions?</a:t>
            </a:r>
          </a:p>
        </p:txBody>
      </p:sp>
      <p:sp>
        <p:nvSpPr>
          <p:cNvPr id="4" name="Slide Number Placeholder 3"/>
          <p:cNvSpPr>
            <a:spLocks noGrp="1"/>
          </p:cNvSpPr>
          <p:nvPr>
            <p:ph type="sldNum" sz="quarter" idx="5"/>
          </p:nvPr>
        </p:nvSpPr>
        <p:spPr/>
        <p:txBody>
          <a:bodyPr/>
          <a:lstStyle/>
          <a:p>
            <a:fld id="{FE62EF74-B2F1-C749-9DD3-64DD9FEE1D0B}" type="slidenum">
              <a:rPr lang="en-US" smtClean="0"/>
              <a:t>19</a:t>
            </a:fld>
            <a:endParaRPr lang="en-US"/>
          </a:p>
        </p:txBody>
      </p:sp>
    </p:spTree>
    <p:extLst>
      <p:ext uri="{BB962C8B-B14F-4D97-AF65-F5344CB8AC3E}">
        <p14:creationId xmlns:p14="http://schemas.microsoft.com/office/powerpoint/2010/main" val="2006686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t>
            </a:r>
            <a:r>
              <a:rPr lang="en-US" sz="1200" b="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role in this research consists of literature review, algorithm design, the </a:t>
            </a:r>
            <a:r>
              <a:rPr lang="en-US" sz="1200" b="1" kern="1200" dirty="0">
                <a:solidFill>
                  <a:schemeClr val="tx1"/>
                </a:solidFill>
                <a:effectLst/>
                <a:latin typeface="+mn-lt"/>
                <a:ea typeface="+mn-ea"/>
                <a:cs typeface="+mn-cs"/>
              </a:rPr>
              <a:t>majority</a:t>
            </a:r>
            <a:r>
              <a:rPr lang="en-US" sz="1200" kern="1200" dirty="0">
                <a:solidFill>
                  <a:schemeClr val="tx1"/>
                </a:solidFill>
                <a:effectLst/>
                <a:latin typeface="+mn-lt"/>
                <a:ea typeface="+mn-ea"/>
                <a:cs typeface="+mn-cs"/>
              </a:rPr>
              <a:t> of the code implementation, and results analysis. Professor </a:t>
            </a:r>
            <a:r>
              <a:rPr lang="en-US" sz="1200" kern="1200" dirty="0" err="1">
                <a:solidFill>
                  <a:schemeClr val="tx1"/>
                </a:solidFill>
                <a:effectLst/>
                <a:latin typeface="+mn-lt"/>
                <a:ea typeface="+mn-ea"/>
                <a:cs typeface="+mn-cs"/>
              </a:rPr>
              <a:t>Levent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Burak</a:t>
            </a:r>
            <a:r>
              <a:rPr lang="en-US" sz="1200" kern="1200" dirty="0">
                <a:solidFill>
                  <a:schemeClr val="tx1"/>
                </a:solidFill>
                <a:effectLst/>
                <a:latin typeface="+mn-lt"/>
                <a:ea typeface="+mn-ea"/>
                <a:cs typeface="+mn-cs"/>
              </a:rPr>
              <a:t> Kara and Professor Barnabas gave suggestions </a:t>
            </a:r>
            <a:r>
              <a:rPr lang="en-US" sz="1200" b="1" kern="1200" dirty="0">
                <a:solidFill>
                  <a:schemeClr val="tx1"/>
                </a:solidFill>
                <a:effectLst/>
                <a:latin typeface="+mn-lt"/>
                <a:ea typeface="+mn-ea"/>
                <a:cs typeface="+mn-cs"/>
              </a:rPr>
              <a:t>throughout</a:t>
            </a:r>
            <a:r>
              <a:rPr lang="en-US" sz="1200" kern="1200" dirty="0">
                <a:solidFill>
                  <a:schemeClr val="tx1"/>
                </a:solidFill>
                <a:effectLst/>
                <a:latin typeface="+mn-lt"/>
                <a:ea typeface="+mn-ea"/>
                <a:cs typeface="+mn-cs"/>
              </a:rPr>
              <a:t> the process of this research. </a:t>
            </a:r>
          </a:p>
          <a:p>
            <a:r>
              <a:rPr lang="en-US" sz="1200" kern="1200" dirty="0">
                <a:solidFill>
                  <a:schemeClr val="tx1"/>
                </a:solidFill>
                <a:effectLst/>
                <a:latin typeface="+mn-lt"/>
                <a:ea typeface="+mn-ea"/>
                <a:cs typeface="+mn-cs"/>
              </a:rPr>
              <a:t>For my collaborators:</a:t>
            </a:r>
          </a:p>
          <a:p>
            <a:r>
              <a:rPr lang="en-US" sz="1200" kern="1200" dirty="0" err="1">
                <a:solidFill>
                  <a:schemeClr val="tx1"/>
                </a:solidFill>
                <a:effectLst/>
                <a:latin typeface="+mn-lt"/>
                <a:ea typeface="+mn-ea"/>
                <a:cs typeface="+mn-cs"/>
              </a:rPr>
              <a:t>Wentai</a:t>
            </a:r>
            <a:r>
              <a:rPr lang="en-US" sz="1200" kern="1200" dirty="0">
                <a:solidFill>
                  <a:schemeClr val="tx1"/>
                </a:solidFill>
                <a:effectLst/>
                <a:latin typeface="+mn-lt"/>
                <a:ea typeface="+mn-ea"/>
                <a:cs typeface="+mn-cs"/>
              </a:rPr>
              <a:t> helped with algorithm design and part of the code implementation.</a:t>
            </a:r>
          </a:p>
          <a:p>
            <a:r>
              <a:rPr lang="en-US" sz="1200" kern="1200" dirty="0">
                <a:solidFill>
                  <a:schemeClr val="tx1"/>
                </a:solidFill>
                <a:effectLst/>
                <a:latin typeface="+mn-lt"/>
                <a:ea typeface="+mn-ea"/>
                <a:cs typeface="+mn-cs"/>
              </a:rPr>
              <a:t>Liang helped with parametric study. </a:t>
            </a:r>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2</a:t>
            </a:fld>
            <a:endParaRPr lang="en-US"/>
          </a:p>
        </p:txBody>
      </p:sp>
    </p:spTree>
    <p:extLst>
      <p:ext uri="{BB962C8B-B14F-4D97-AF65-F5344CB8AC3E}">
        <p14:creationId xmlns:p14="http://schemas.microsoft.com/office/powerpoint/2010/main" val="3528145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briefly </a:t>
            </a:r>
            <a:r>
              <a:rPr lang="en-US" sz="1200" b="1" kern="1200" dirty="0">
                <a:solidFill>
                  <a:schemeClr val="tx1"/>
                </a:solidFill>
                <a:effectLst/>
                <a:latin typeface="+mn-lt"/>
                <a:ea typeface="+mn-ea"/>
                <a:cs typeface="+mn-cs"/>
              </a:rPr>
              <a:t>summarize</a:t>
            </a:r>
            <a:r>
              <a:rPr lang="en-US" sz="1200" kern="1200" dirty="0">
                <a:solidFill>
                  <a:schemeClr val="tx1"/>
                </a:solidFill>
                <a:effectLst/>
                <a:latin typeface="+mn-lt"/>
                <a:ea typeface="+mn-ea"/>
                <a:cs typeface="+mn-cs"/>
              </a:rPr>
              <a:t> the main conclusions of this research: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work made a </a:t>
            </a:r>
            <a:r>
              <a:rPr lang="en-US" sz="1200" b="1" kern="1200" dirty="0">
                <a:solidFill>
                  <a:schemeClr val="tx1"/>
                </a:solidFill>
                <a:effectLst/>
                <a:latin typeface="+mn-lt"/>
                <a:ea typeface="+mn-ea"/>
                <a:cs typeface="+mn-cs"/>
              </a:rPr>
              <a:t>first</a:t>
            </a:r>
            <a:r>
              <a:rPr lang="en-US" sz="1200" kern="1200" dirty="0">
                <a:solidFill>
                  <a:schemeClr val="tx1"/>
                </a:solidFill>
                <a:effectLst/>
                <a:latin typeface="+mn-lt"/>
                <a:ea typeface="+mn-ea"/>
                <a:cs typeface="+mn-cs"/>
              </a:rPr>
              <a:t> successful attempt in formulating global routing as a </a:t>
            </a:r>
            <a:r>
              <a:rPr lang="en-US" sz="1200" b="1" kern="1200" dirty="0">
                <a:solidFill>
                  <a:schemeClr val="tx1"/>
                </a:solidFill>
                <a:effectLst/>
                <a:latin typeface="+mn-lt"/>
                <a:ea typeface="+mn-ea"/>
                <a:cs typeface="+mn-cs"/>
              </a:rPr>
              <a:t>DRL</a:t>
            </a:r>
            <a:r>
              <a:rPr lang="en-US" sz="1200" kern="1200" dirty="0">
                <a:solidFill>
                  <a:schemeClr val="tx1"/>
                </a:solidFill>
                <a:effectLst/>
                <a:latin typeface="+mn-lt"/>
                <a:ea typeface="+mn-ea"/>
                <a:cs typeface="+mn-cs"/>
              </a:rPr>
              <a:t> problem, and achieved </a:t>
            </a:r>
            <a:r>
              <a:rPr lang="en-US" sz="1200" b="1" kern="1200" dirty="0">
                <a:solidFill>
                  <a:schemeClr val="tx1"/>
                </a:solidFill>
                <a:effectLst/>
                <a:latin typeface="+mn-lt"/>
                <a:ea typeface="+mn-ea"/>
                <a:cs typeface="+mn-cs"/>
              </a:rPr>
              <a:t>superior</a:t>
            </a:r>
            <a:r>
              <a:rPr lang="en-US" sz="1200" kern="1200" dirty="0">
                <a:solidFill>
                  <a:schemeClr val="tx1"/>
                </a:solidFill>
                <a:effectLst/>
                <a:latin typeface="+mn-lt"/>
                <a:ea typeface="+mn-ea"/>
                <a:cs typeface="+mn-cs"/>
              </a:rPr>
              <a:t> performance compared with baseline, by using a classical DRL model – DQN</a:t>
            </a:r>
          </a:p>
          <a:p>
            <a:r>
              <a:rPr lang="en-US" sz="1200" kern="1200" dirty="0">
                <a:solidFill>
                  <a:schemeClr val="tx1"/>
                </a:solidFill>
                <a:effectLst/>
                <a:latin typeface="+mn-lt"/>
                <a:ea typeface="+mn-ea"/>
                <a:cs typeface="+mn-cs"/>
              </a:rPr>
              <a:t>DQN model parameters including batch size, learning rate, network structures, epsilon, gamma and burn-in memory choice are fine-tuned to </a:t>
            </a:r>
            <a:r>
              <a:rPr lang="en-US" sz="1200" b="1" kern="1200" dirty="0">
                <a:solidFill>
                  <a:schemeClr val="tx1"/>
                </a:solidFill>
                <a:effectLst/>
                <a:latin typeface="+mn-lt"/>
                <a:ea typeface="+mn-ea"/>
                <a:cs typeface="+mn-cs"/>
              </a:rPr>
              <a:t>enhance</a:t>
            </a:r>
            <a:r>
              <a:rPr lang="en-US" sz="1200" kern="1200" dirty="0">
                <a:solidFill>
                  <a:schemeClr val="tx1"/>
                </a:solidFill>
                <a:effectLst/>
                <a:latin typeface="+mn-lt"/>
                <a:ea typeface="+mn-ea"/>
                <a:cs typeface="+mn-cs"/>
              </a:rPr>
              <a:t> model performance and </a:t>
            </a:r>
            <a:r>
              <a:rPr lang="en-US" sz="1200" b="1" kern="1200" dirty="0">
                <a:solidFill>
                  <a:schemeClr val="tx1"/>
                </a:solidFill>
                <a:effectLst/>
                <a:latin typeface="+mn-lt"/>
                <a:ea typeface="+mn-ea"/>
                <a:cs typeface="+mn-cs"/>
              </a:rPr>
              <a:t>understand</a:t>
            </a:r>
            <a:r>
              <a:rPr lang="en-US" sz="1200" kern="1200" dirty="0">
                <a:solidFill>
                  <a:schemeClr val="tx1"/>
                </a:solidFill>
                <a:effectLst/>
                <a:latin typeface="+mn-lt"/>
                <a:ea typeface="+mn-ea"/>
                <a:cs typeface="+mn-cs"/>
              </a:rPr>
              <a:t> its working mechanism</a:t>
            </a:r>
          </a:p>
          <a:p>
            <a:r>
              <a:rPr lang="en-US" sz="1200" b="1" kern="1200" dirty="0">
                <a:solidFill>
                  <a:schemeClr val="tx1"/>
                </a:solidFill>
                <a:effectLst/>
                <a:latin typeface="+mn-lt"/>
                <a:ea typeface="+mn-ea"/>
                <a:cs typeface="+mn-cs"/>
              </a:rPr>
              <a:t>The conjoint optimization</a:t>
            </a:r>
            <a:r>
              <a:rPr lang="en-US" sz="1200" kern="1200" dirty="0">
                <a:solidFill>
                  <a:schemeClr val="tx1"/>
                </a:solidFill>
                <a:effectLst/>
                <a:latin typeface="+mn-lt"/>
                <a:ea typeface="+mn-ea"/>
                <a:cs typeface="+mn-cs"/>
              </a:rPr>
              <a:t> mechanism of DQN model is validated by experiments and analyzed</a:t>
            </a:r>
          </a:p>
        </p:txBody>
      </p:sp>
      <p:sp>
        <p:nvSpPr>
          <p:cNvPr id="4" name="Slide Number Placeholder 3"/>
          <p:cNvSpPr>
            <a:spLocks noGrp="1"/>
          </p:cNvSpPr>
          <p:nvPr>
            <p:ph type="sldNum" sz="quarter" idx="5"/>
          </p:nvPr>
        </p:nvSpPr>
        <p:spPr/>
        <p:txBody>
          <a:bodyPr/>
          <a:lstStyle/>
          <a:p>
            <a:fld id="{FE62EF74-B2F1-C749-9DD3-64DD9FEE1D0B}" type="slidenum">
              <a:rPr lang="en-US" smtClean="0"/>
              <a:t>20</a:t>
            </a:fld>
            <a:endParaRPr lang="en-US"/>
          </a:p>
        </p:txBody>
      </p:sp>
    </p:spTree>
    <p:extLst>
      <p:ext uri="{BB962C8B-B14F-4D97-AF65-F5344CB8AC3E}">
        <p14:creationId xmlns:p14="http://schemas.microsoft.com/office/powerpoint/2010/main" val="1769324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I would like to </a:t>
            </a:r>
            <a:r>
              <a:rPr lang="en-US" sz="1200" b="1" kern="1200" dirty="0">
                <a:solidFill>
                  <a:schemeClr val="tx1"/>
                </a:solidFill>
                <a:effectLst/>
                <a:latin typeface="+mn-lt"/>
                <a:ea typeface="+mn-ea"/>
                <a:cs typeface="+mn-cs"/>
              </a:rPr>
              <a:t>acknowledge</a:t>
            </a:r>
            <a:r>
              <a:rPr lang="en-US" sz="1200" kern="1200" dirty="0">
                <a:solidFill>
                  <a:schemeClr val="tx1"/>
                </a:solidFill>
                <a:effectLst/>
                <a:latin typeface="+mn-lt"/>
                <a:ea typeface="+mn-ea"/>
                <a:cs typeface="+mn-cs"/>
              </a:rPr>
              <a:t> our funding agency and collaborators.</a:t>
            </a:r>
            <a:r>
              <a:rPr lang="en-US" dirty="0">
                <a:effectLst/>
              </a:rPr>
              <a:t> </a:t>
            </a:r>
            <a:r>
              <a:rPr lang="en-US" sz="1200" kern="1200" dirty="0">
                <a:solidFill>
                  <a:schemeClr val="tx1"/>
                </a:solidFill>
                <a:effectLst/>
                <a:latin typeface="+mn-lt"/>
                <a:ea typeface="+mn-ea"/>
                <a:cs typeface="+mn-cs"/>
              </a:rPr>
              <a:t>Thank you! </a:t>
            </a:r>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21</a:t>
            </a:fld>
            <a:endParaRPr lang="en-US"/>
          </a:p>
        </p:txBody>
      </p:sp>
    </p:spTree>
    <p:extLst>
      <p:ext uri="{BB962C8B-B14F-4D97-AF65-F5344CB8AC3E}">
        <p14:creationId xmlns:p14="http://schemas.microsoft.com/office/powerpoint/2010/main" val="2105513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develop better global routing solutions or routers, we formulated the global routing problem as a Deep Reinforcement Learning problem. In recent years,  DRL has demonstrated human-level ability to solve problems in simulate environment, such as playing Atari games. </a:t>
            </a:r>
          </a:p>
          <a:p>
            <a:r>
              <a:rPr lang="en-US" sz="1200" kern="1200" dirty="0">
                <a:solidFill>
                  <a:schemeClr val="tx1"/>
                </a:solidFill>
                <a:effectLst/>
                <a:latin typeface="+mn-lt"/>
                <a:ea typeface="+mn-ea"/>
                <a:cs typeface="+mn-cs"/>
              </a:rPr>
              <a:t>Let me briefly go through some key concepts and equations of DRL.  DRL is essentially a combination of </a:t>
            </a:r>
            <a:r>
              <a:rPr lang="en-US" sz="1200" b="1" kern="1200" dirty="0">
                <a:solidFill>
                  <a:schemeClr val="tx1"/>
                </a:solidFill>
                <a:effectLst/>
                <a:latin typeface="+mn-lt"/>
                <a:ea typeface="+mn-ea"/>
                <a:cs typeface="+mn-cs"/>
              </a:rPr>
              <a:t>reinforcement learning</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-Reinforcement learning is learning </a:t>
            </a:r>
            <a:r>
              <a:rPr lang="en-US" sz="1200" b="1" kern="1200" dirty="0">
                <a:solidFill>
                  <a:schemeClr val="tx1"/>
                </a:solidFill>
                <a:effectLst/>
                <a:latin typeface="+mn-lt"/>
                <a:ea typeface="+mn-ea"/>
                <a:cs typeface="+mn-cs"/>
              </a:rPr>
              <a:t>what to do</a:t>
            </a:r>
            <a:r>
              <a:rPr lang="en-US" sz="1200" kern="1200" dirty="0">
                <a:solidFill>
                  <a:schemeClr val="tx1"/>
                </a:solidFill>
                <a:effectLst/>
                <a:latin typeface="+mn-lt"/>
                <a:ea typeface="+mn-ea"/>
                <a:cs typeface="+mn-cs"/>
              </a:rPr>
              <a:t>-that is, how to </a:t>
            </a:r>
            <a:r>
              <a:rPr lang="en-US" sz="1200" b="1" kern="1200" dirty="0">
                <a:solidFill>
                  <a:schemeClr val="tx1"/>
                </a:solidFill>
                <a:effectLst/>
                <a:latin typeface="+mn-lt"/>
                <a:ea typeface="+mn-ea"/>
                <a:cs typeface="+mn-cs"/>
              </a:rPr>
              <a:t>map situations to actions</a:t>
            </a:r>
            <a:r>
              <a:rPr lang="en-US" sz="1200" kern="1200" dirty="0">
                <a:solidFill>
                  <a:schemeClr val="tx1"/>
                </a:solidFill>
                <a:effectLst/>
                <a:latin typeface="+mn-lt"/>
                <a:ea typeface="+mn-ea"/>
                <a:cs typeface="+mn-cs"/>
              </a:rPr>
              <a:t>-so as to maximize a numerical </a:t>
            </a:r>
            <a:r>
              <a:rPr lang="en-US" sz="1200" b="1" kern="1200" dirty="0">
                <a:solidFill>
                  <a:schemeClr val="tx1"/>
                </a:solidFill>
                <a:effectLst/>
                <a:latin typeface="+mn-lt"/>
                <a:ea typeface="+mn-ea"/>
                <a:cs typeface="+mn-cs"/>
              </a:rPr>
              <a:t>reward</a:t>
            </a:r>
            <a:r>
              <a:rPr lang="en-US" sz="1200" kern="1200" dirty="0">
                <a:solidFill>
                  <a:schemeClr val="tx1"/>
                </a:solidFill>
                <a:effectLst/>
                <a:latin typeface="+mn-lt"/>
                <a:ea typeface="+mn-ea"/>
                <a:cs typeface="+mn-cs"/>
              </a:rPr>
              <a:t> signal. The most important two features of RL is trials-and-error search and delayed reward</a:t>
            </a:r>
          </a:p>
          <a:p>
            <a:r>
              <a:rPr lang="en-US" sz="1200" kern="1200" dirty="0">
                <a:solidFill>
                  <a:schemeClr val="tx1"/>
                </a:solidFill>
                <a:effectLst/>
                <a:latin typeface="+mn-lt"/>
                <a:ea typeface="+mn-ea"/>
                <a:cs typeface="+mn-cs"/>
              </a:rPr>
              <a:t>And the key elements in a RL model consists of: action, state and reward. </a:t>
            </a:r>
          </a:p>
          <a:p>
            <a:r>
              <a:rPr lang="en-US" sz="1200" kern="1200" dirty="0">
                <a:solidFill>
                  <a:schemeClr val="tx1"/>
                </a:solidFill>
                <a:effectLst/>
                <a:latin typeface="+mn-lt"/>
                <a:ea typeface="+mn-ea"/>
                <a:cs typeface="+mn-cs"/>
              </a:rPr>
              <a:t>At the heart of the value based DRL algorithm is the discovery of the optimal action-value function Q star, or Q function, by maximizing the expected return starting from state s, taking action a and then following a policy pi. From the Q function, you will have a state-to-action configuration.</a:t>
            </a:r>
          </a:p>
          <a:p>
            <a:r>
              <a:rPr lang="en-US" sz="1200" kern="1200" dirty="0">
                <a:solidFill>
                  <a:schemeClr val="tx1"/>
                </a:solidFill>
                <a:effectLst/>
                <a:latin typeface="+mn-lt"/>
                <a:ea typeface="+mn-ea"/>
                <a:cs typeface="+mn-cs"/>
              </a:rPr>
              <a:t>The optimal action-value function obeys the </a:t>
            </a:r>
            <a:r>
              <a:rPr lang="en-US" sz="1200" b="1" kern="1200" dirty="0">
                <a:solidFill>
                  <a:schemeClr val="tx1"/>
                </a:solidFill>
                <a:effectLst/>
                <a:latin typeface="+mn-lt"/>
                <a:ea typeface="+mn-ea"/>
                <a:cs typeface="+mn-cs"/>
              </a:rPr>
              <a:t>Bellman equation</a:t>
            </a:r>
            <a:r>
              <a:rPr lang="en-US" sz="1200" kern="1200" dirty="0">
                <a:solidFill>
                  <a:schemeClr val="tx1"/>
                </a:solidFill>
                <a:effectLst/>
                <a:latin typeface="+mn-lt"/>
                <a:ea typeface="+mn-ea"/>
                <a:cs typeface="+mn-cs"/>
              </a:rPr>
              <a:t>, and many RL algorithm estimate the action-value function in an iterative manner, which converges to the optimal action-value function. In the Bellman equation, the Q-function is the expectation of current reward and maximized future reward multiplied with a discount factor gamma, given a state and an action taken from that state. In actual implementation, a function approximator Q(</a:t>
            </a:r>
            <a:r>
              <a:rPr lang="en-US" sz="1200" kern="1200" dirty="0" err="1">
                <a:solidFill>
                  <a:schemeClr val="tx1"/>
                </a:solidFill>
                <a:effectLst/>
                <a:latin typeface="+mn-lt"/>
                <a:ea typeface="+mn-ea"/>
                <a:cs typeface="+mn-cs"/>
              </a:rPr>
              <a:t>s,a;thea</a:t>
            </a:r>
            <a:r>
              <a:rPr lang="en-US" sz="1200" kern="1200" dirty="0">
                <a:solidFill>
                  <a:schemeClr val="tx1"/>
                </a:solidFill>
                <a:effectLst/>
                <a:latin typeface="+mn-lt"/>
                <a:ea typeface="+mn-ea"/>
                <a:cs typeface="+mn-cs"/>
              </a:rPr>
              <a:t>) is used to estimate the optimal action-value function. When we use deep neural networks as the function approximator, we call the algorithm deep reinforcement learning, and the network used is referred to as the Deep Q-network (or DQN).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why did we use DRL to tackle the global routing problem? Firstly, global routing, especially the two-pin problems can be modelled as a Markov Decision Process, then DRL model is heuristic free and during the exploration of DRL, we found that it has an </a:t>
            </a:r>
            <a:r>
              <a:rPr lang="en-US" sz="1200" b="1" kern="1200" dirty="0">
                <a:solidFill>
                  <a:schemeClr val="tx1"/>
                </a:solidFill>
                <a:effectLst/>
                <a:latin typeface="+mn-lt"/>
                <a:ea typeface="+mn-ea"/>
                <a:cs typeface="+mn-cs"/>
              </a:rPr>
              <a:t>amazing conjoint optimization </a:t>
            </a:r>
            <a:r>
              <a:rPr lang="en-US" sz="1200" kern="1200" dirty="0">
                <a:solidFill>
                  <a:schemeClr val="tx1"/>
                </a:solidFill>
                <a:effectLst/>
                <a:latin typeface="+mn-lt"/>
                <a:ea typeface="+mn-ea"/>
                <a:cs typeface="+mn-cs"/>
              </a:rPr>
              <a:t>mechanism in solving global routing. </a:t>
            </a:r>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23</a:t>
            </a:fld>
            <a:endParaRPr lang="en-US"/>
          </a:p>
        </p:txBody>
      </p:sp>
    </p:spTree>
    <p:extLst>
      <p:ext uri="{BB962C8B-B14F-4D97-AF65-F5344CB8AC3E}">
        <p14:creationId xmlns:p14="http://schemas.microsoft.com/office/powerpoint/2010/main" val="290664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24</a:t>
            </a:fld>
            <a:endParaRPr lang="en-US"/>
          </a:p>
        </p:txBody>
      </p:sp>
    </p:spTree>
    <p:extLst>
      <p:ext uri="{BB962C8B-B14F-4D97-AF65-F5344CB8AC3E}">
        <p14:creationId xmlns:p14="http://schemas.microsoft.com/office/powerpoint/2010/main" val="310439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FE62EF74-B2F1-C749-9DD3-64DD9FEE1D0B}" type="slidenum">
              <a:rPr lang="en-US" smtClean="0"/>
              <a:t>25</a:t>
            </a:fld>
            <a:endParaRPr lang="en-US"/>
          </a:p>
        </p:txBody>
      </p:sp>
    </p:spTree>
    <p:extLst>
      <p:ext uri="{BB962C8B-B14F-4D97-AF65-F5344CB8AC3E}">
        <p14:creationId xmlns:p14="http://schemas.microsoft.com/office/powerpoint/2010/main" val="1256021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26</a:t>
            </a:fld>
            <a:endParaRPr lang="en-US"/>
          </a:p>
        </p:txBody>
      </p:sp>
    </p:spTree>
    <p:extLst>
      <p:ext uri="{BB962C8B-B14F-4D97-AF65-F5344CB8AC3E}">
        <p14:creationId xmlns:p14="http://schemas.microsoft.com/office/powerpoint/2010/main" val="3665898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Mathematically, MDP is defined by a 4 tuple, which include, S, A, P, and Ra. ….. Example of MDP could be: decide how much to invest in stock</a:t>
            </a:r>
          </a:p>
        </p:txBody>
      </p:sp>
      <p:sp>
        <p:nvSpPr>
          <p:cNvPr id="4" name="Slide Number Placeholder 3"/>
          <p:cNvSpPr>
            <a:spLocks noGrp="1"/>
          </p:cNvSpPr>
          <p:nvPr>
            <p:ph type="sldNum" sz="quarter" idx="5"/>
          </p:nvPr>
        </p:nvSpPr>
        <p:spPr/>
        <p:txBody>
          <a:bodyPr/>
          <a:lstStyle/>
          <a:p>
            <a:fld id="{FE62EF74-B2F1-C749-9DD3-64DD9FEE1D0B}" type="slidenum">
              <a:rPr lang="en-US" smtClean="0"/>
              <a:t>27</a:t>
            </a:fld>
            <a:endParaRPr lang="en-US"/>
          </a:p>
        </p:txBody>
      </p:sp>
    </p:spTree>
    <p:extLst>
      <p:ext uri="{BB962C8B-B14F-4D97-AF65-F5344CB8AC3E}">
        <p14:creationId xmlns:p14="http://schemas.microsoft.com/office/powerpoint/2010/main" val="2173722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28</a:t>
            </a:fld>
            <a:endParaRPr lang="en-US"/>
          </a:p>
        </p:txBody>
      </p:sp>
    </p:spTree>
    <p:extLst>
      <p:ext uri="{BB962C8B-B14F-4D97-AF65-F5344CB8AC3E}">
        <p14:creationId xmlns:p14="http://schemas.microsoft.com/office/powerpoint/2010/main" val="3685369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29</a:t>
            </a:fld>
            <a:endParaRPr lang="en-US"/>
          </a:p>
        </p:txBody>
      </p:sp>
    </p:spTree>
    <p:extLst>
      <p:ext uri="{BB962C8B-B14F-4D97-AF65-F5344CB8AC3E}">
        <p14:creationId xmlns:p14="http://schemas.microsoft.com/office/powerpoint/2010/main" val="2660012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32</a:t>
            </a:fld>
            <a:endParaRPr lang="en-US"/>
          </a:p>
        </p:txBody>
      </p:sp>
    </p:spTree>
    <p:extLst>
      <p:ext uri="{BB962C8B-B14F-4D97-AF65-F5344CB8AC3E}">
        <p14:creationId xmlns:p14="http://schemas.microsoft.com/office/powerpoint/2010/main" val="254370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first let me briefly introduce global routing. </a:t>
            </a:r>
            <a:r>
              <a:rPr lang="en-US" sz="1200" b="1" kern="1200" dirty="0">
                <a:solidFill>
                  <a:schemeClr val="tx1"/>
                </a:solidFill>
                <a:effectLst/>
                <a:latin typeface="+mn-lt"/>
                <a:ea typeface="+mn-ea"/>
                <a:cs typeface="+mn-cs"/>
              </a:rPr>
              <a:t>Global routing</a:t>
            </a:r>
            <a:r>
              <a:rPr lang="en-US" sz="1200" kern="1200" dirty="0">
                <a:solidFill>
                  <a:schemeClr val="tx1"/>
                </a:solidFill>
                <a:effectLst/>
                <a:latin typeface="+mn-lt"/>
                <a:ea typeface="+mn-ea"/>
                <a:cs typeface="+mn-cs"/>
              </a:rPr>
              <a:t> is a challenging stage in Integrated Circuits (or IC) design. Literally all electronic products containing chips (such as cellphone, laptop, play station,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require IC design. During global routing, resources for routing in a chip is </a:t>
            </a:r>
            <a:r>
              <a:rPr lang="en-US" sz="1200" b="1" kern="1200" dirty="0">
                <a:solidFill>
                  <a:schemeClr val="tx1"/>
                </a:solidFill>
                <a:effectLst/>
                <a:latin typeface="+mn-lt"/>
                <a:ea typeface="+mn-ea"/>
                <a:cs typeface="+mn-cs"/>
              </a:rPr>
              <a:t>allocated</a:t>
            </a:r>
            <a:r>
              <a:rPr lang="en-US" sz="1200" kern="1200" dirty="0">
                <a:solidFill>
                  <a:schemeClr val="tx1"/>
                </a:solidFill>
                <a:effectLst/>
                <a:latin typeface="+mn-lt"/>
                <a:ea typeface="+mn-ea"/>
                <a:cs typeface="+mn-cs"/>
              </a:rPr>
              <a:t>. The solution quality of Global Routing </a:t>
            </a:r>
            <a:r>
              <a:rPr lang="en-US" sz="1200" b="1" kern="1200" dirty="0">
                <a:solidFill>
                  <a:schemeClr val="tx1"/>
                </a:solidFill>
                <a:effectLst/>
                <a:latin typeface="+mn-lt"/>
                <a:ea typeface="+mn-ea"/>
                <a:cs typeface="+mn-cs"/>
              </a:rPr>
              <a:t>has a huge</a:t>
            </a:r>
            <a:r>
              <a:rPr lang="en-US" sz="1200" kern="1200" dirty="0">
                <a:solidFill>
                  <a:schemeClr val="tx1"/>
                </a:solidFill>
                <a:effectLst/>
                <a:latin typeface="+mn-lt"/>
                <a:ea typeface="+mn-ea"/>
                <a:cs typeface="+mn-cs"/>
              </a:rPr>
              <a:t> impact on the performance of designed chip. The figure on the right shows a congestion map based on routing solution of an IC chip. </a:t>
            </a:r>
          </a:p>
          <a:p>
            <a:r>
              <a:rPr lang="en-US" sz="1200" kern="1200" dirty="0">
                <a:solidFill>
                  <a:schemeClr val="tx1"/>
                </a:solidFill>
                <a:effectLst/>
                <a:latin typeface="+mn-lt"/>
                <a:ea typeface="+mn-ea"/>
                <a:cs typeface="+mn-cs"/>
              </a:rPr>
              <a:t>Green color corresponds to less congested areas (that is there are less wires), while red areas corresponds to highly congested areas (that is there are lots of wires). </a:t>
            </a:r>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3</a:t>
            </a:fld>
            <a:endParaRPr lang="en-US"/>
          </a:p>
        </p:txBody>
      </p:sp>
    </p:spTree>
    <p:extLst>
      <p:ext uri="{BB962C8B-B14F-4D97-AF65-F5344CB8AC3E}">
        <p14:creationId xmlns:p14="http://schemas.microsoft.com/office/powerpoint/2010/main" val="3738826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 list of our key experiments parameters, which consists of problem parameters, which is realized by our </a:t>
            </a:r>
            <a:r>
              <a:rPr lang="en-US" sz="1200" b="1" kern="1200" dirty="0">
                <a:solidFill>
                  <a:schemeClr val="tx1"/>
                </a:solidFill>
                <a:effectLst/>
                <a:latin typeface="+mn-lt"/>
                <a:ea typeface="+mn-ea"/>
                <a:cs typeface="+mn-cs"/>
              </a:rPr>
              <a:t>in-house</a:t>
            </a:r>
            <a:r>
              <a:rPr lang="en-US" sz="1200" kern="1200" dirty="0">
                <a:solidFill>
                  <a:schemeClr val="tx1"/>
                </a:solidFill>
                <a:effectLst/>
                <a:latin typeface="+mn-lt"/>
                <a:ea typeface="+mn-ea"/>
                <a:cs typeface="+mn-cs"/>
              </a:rPr>
              <a:t> developed </a:t>
            </a:r>
            <a:r>
              <a:rPr lang="en-US" sz="1200" b="1" kern="1200" dirty="0">
                <a:solidFill>
                  <a:schemeClr val="tx1"/>
                </a:solidFill>
                <a:effectLst/>
                <a:latin typeface="+mn-lt"/>
                <a:ea typeface="+mn-ea"/>
                <a:cs typeface="+mn-cs"/>
              </a:rPr>
              <a:t>problem generator</a:t>
            </a:r>
            <a:r>
              <a:rPr lang="en-US" sz="1200" kern="1200" dirty="0">
                <a:solidFill>
                  <a:schemeClr val="tx1"/>
                </a:solidFill>
                <a:effectLst/>
                <a:latin typeface="+mn-lt"/>
                <a:ea typeface="+mn-ea"/>
                <a:cs typeface="+mn-cs"/>
              </a:rPr>
              <a:t> and model parameters, which includes, episodes, max step, gamma, epsilon, etc., which controls the behavior of models and trade-off between different goals. </a:t>
            </a:r>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33</a:t>
            </a:fld>
            <a:endParaRPr lang="en-US"/>
          </a:p>
        </p:txBody>
      </p:sp>
    </p:spTree>
    <p:extLst>
      <p:ext uri="{BB962C8B-B14F-4D97-AF65-F5344CB8AC3E}">
        <p14:creationId xmlns:p14="http://schemas.microsoft.com/office/powerpoint/2010/main" val="1749634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34</a:t>
            </a:fld>
            <a:endParaRPr lang="en-US"/>
          </a:p>
        </p:txBody>
      </p:sp>
    </p:spTree>
    <p:extLst>
      <p:ext uri="{BB962C8B-B14F-4D97-AF65-F5344CB8AC3E}">
        <p14:creationId xmlns:p14="http://schemas.microsoft.com/office/powerpoint/2010/main" val="108545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35</a:t>
            </a:fld>
            <a:endParaRPr lang="en-US"/>
          </a:p>
        </p:txBody>
      </p:sp>
    </p:spTree>
    <p:extLst>
      <p:ext uri="{BB962C8B-B14F-4D97-AF65-F5344CB8AC3E}">
        <p14:creationId xmlns:p14="http://schemas.microsoft.com/office/powerpoint/2010/main" val="4002067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Mathematically</a:t>
            </a:r>
            <a:r>
              <a:rPr lang="en-US" sz="1200" kern="1200" dirty="0">
                <a:solidFill>
                  <a:schemeClr val="tx1"/>
                </a:solidFill>
                <a:effectLst/>
                <a:latin typeface="+mn-lt"/>
                <a:ea typeface="+mn-ea"/>
                <a:cs typeface="+mn-cs"/>
              </a:rPr>
              <a:t>, global routing can be formulated into a graph problem, where each vertex represents a rectangular region of the chip, so called </a:t>
            </a:r>
            <a:r>
              <a:rPr lang="en-US" sz="1200" b="1" kern="1200" dirty="0" err="1">
                <a:solidFill>
                  <a:schemeClr val="tx1"/>
                </a:solidFill>
                <a:effectLst/>
                <a:latin typeface="+mn-lt"/>
                <a:ea typeface="+mn-ea"/>
                <a:cs typeface="+mn-cs"/>
              </a:rPr>
              <a:t>Gcell</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and each edge represents the boundary between neighboring cells. For each edge, there is an assigned capacity representing the </a:t>
            </a:r>
            <a:r>
              <a:rPr lang="en-US" sz="1200" b="1" kern="1200" dirty="0">
                <a:solidFill>
                  <a:schemeClr val="tx1"/>
                </a:solidFill>
                <a:effectLst/>
                <a:latin typeface="+mn-lt"/>
                <a:ea typeface="+mn-ea"/>
                <a:cs typeface="+mn-cs"/>
              </a:rPr>
              <a:t>maximum number of wires</a:t>
            </a:r>
            <a:r>
              <a:rPr lang="en-US" sz="1200" kern="1200" dirty="0">
                <a:solidFill>
                  <a:schemeClr val="tx1"/>
                </a:solidFill>
                <a:effectLst/>
                <a:latin typeface="+mn-lt"/>
                <a:ea typeface="+mn-ea"/>
                <a:cs typeface="+mn-cs"/>
              </a:rPr>
              <a:t> allowed to cross the edge without penalty.  </a:t>
            </a: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goal</a:t>
            </a:r>
            <a:r>
              <a:rPr lang="en-US" sz="1200" kern="1200" dirty="0">
                <a:solidFill>
                  <a:schemeClr val="tx1"/>
                </a:solidFill>
                <a:effectLst/>
                <a:latin typeface="+mn-lt"/>
                <a:ea typeface="+mn-ea"/>
                <a:cs typeface="+mn-cs"/>
              </a:rPr>
              <a:t> is to find wiring paths that connects pins of each net and each net has multiple pins.</a:t>
            </a:r>
          </a:p>
          <a:p>
            <a:r>
              <a:rPr lang="en-US" sz="1200" kern="1200" dirty="0">
                <a:solidFill>
                  <a:schemeClr val="tx1"/>
                </a:solidFill>
                <a:effectLst/>
                <a:latin typeface="+mn-lt"/>
                <a:ea typeface="+mn-ea"/>
                <a:cs typeface="+mn-cs"/>
              </a:rPr>
              <a:t>Two evaluation criterions are WL and OF. Example of OF and WL are shown in the figure. If an edge has only capacity of 2, while 3 wires cross it, the OF is 1. For WL example, it is just the number of edges a wire cross. In the figure, wirelength of the route connecting pin A and pin B is 4, because it cross  4 edges. Total OF is summation of OF for </a:t>
            </a:r>
            <a:r>
              <a:rPr lang="en-US" sz="1200" b="1" kern="1200" dirty="0">
                <a:solidFill>
                  <a:schemeClr val="tx1"/>
                </a:solidFill>
                <a:effectLst/>
                <a:latin typeface="+mn-lt"/>
                <a:ea typeface="+mn-ea"/>
                <a:cs typeface="+mn-cs"/>
              </a:rPr>
              <a:t>all edges</a:t>
            </a:r>
            <a:r>
              <a:rPr lang="en-US" sz="1200" kern="1200" dirty="0">
                <a:solidFill>
                  <a:schemeClr val="tx1"/>
                </a:solidFill>
                <a:effectLst/>
                <a:latin typeface="+mn-lt"/>
                <a:ea typeface="+mn-ea"/>
                <a:cs typeface="+mn-cs"/>
              </a:rPr>
              <a:t>, total WL is summation of WL for </a:t>
            </a:r>
            <a:r>
              <a:rPr lang="en-US" sz="1200" b="1" kern="1200" dirty="0">
                <a:solidFill>
                  <a:schemeClr val="tx1"/>
                </a:solidFill>
                <a:effectLst/>
                <a:latin typeface="+mn-lt"/>
                <a:ea typeface="+mn-ea"/>
                <a:cs typeface="+mn-cs"/>
              </a:rPr>
              <a:t>all nets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objective function</a:t>
            </a:r>
            <a:r>
              <a:rPr lang="en-US" sz="1200" kern="1200" dirty="0">
                <a:solidFill>
                  <a:schemeClr val="tx1"/>
                </a:solidFill>
                <a:effectLst/>
                <a:latin typeface="+mn-lt"/>
                <a:ea typeface="+mn-ea"/>
                <a:cs typeface="+mn-cs"/>
              </a:rPr>
              <a:t> of the problem is the total OF and total WL, and we try to minimize both of them. When OF is zero, we try to minimize total WL only. </a:t>
            </a:r>
          </a:p>
        </p:txBody>
      </p:sp>
      <p:sp>
        <p:nvSpPr>
          <p:cNvPr id="4" name="Slide Number Placeholder 3"/>
          <p:cNvSpPr>
            <a:spLocks noGrp="1"/>
          </p:cNvSpPr>
          <p:nvPr>
            <p:ph type="sldNum" sz="quarter" idx="5"/>
          </p:nvPr>
        </p:nvSpPr>
        <p:spPr/>
        <p:txBody>
          <a:bodyPr/>
          <a:lstStyle/>
          <a:p>
            <a:fld id="{FE62EF74-B2F1-C749-9DD3-64DD9FEE1D0B}" type="slidenum">
              <a:rPr lang="en-US" smtClean="0"/>
              <a:t>4</a:t>
            </a:fld>
            <a:endParaRPr lang="en-US"/>
          </a:p>
        </p:txBody>
      </p:sp>
    </p:spTree>
    <p:extLst>
      <p:ext uri="{BB962C8B-B14F-4D97-AF65-F5344CB8AC3E}">
        <p14:creationId xmlns:p14="http://schemas.microsoft.com/office/powerpoint/2010/main" val="2372530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Owing to its importance in the IC design flow, global routing has been one of the </a:t>
            </a:r>
            <a:r>
              <a:rPr lang="en-US" sz="1200" b="1" kern="1200" dirty="0">
                <a:solidFill>
                  <a:schemeClr val="tx1"/>
                </a:solidFill>
                <a:effectLst/>
                <a:latin typeface="+mn-lt"/>
                <a:ea typeface="+mn-ea"/>
                <a:cs typeface="+mn-cs"/>
              </a:rPr>
              <a:t>most active</a:t>
            </a:r>
            <a:r>
              <a:rPr lang="en-US" sz="1200" kern="1200" dirty="0">
                <a:solidFill>
                  <a:schemeClr val="tx1"/>
                </a:solidFill>
                <a:effectLst/>
                <a:latin typeface="+mn-lt"/>
                <a:ea typeface="+mn-ea"/>
                <a:cs typeface="+mn-cs"/>
              </a:rPr>
              <a:t> researched area in IC design for decades. In existing methods, an earlier typical solution pipeline consists of 3 steps, firstly, the nets to be routed are sequenced with an order; in routing individual nets in that sequence, there are usually more than two pins to be connected for each net, thus, </a:t>
            </a:r>
            <a:r>
              <a:rPr lang="en-US" sz="1200" b="1" kern="1200" dirty="0">
                <a:solidFill>
                  <a:schemeClr val="tx1"/>
                </a:solidFill>
                <a:effectLst/>
                <a:latin typeface="+mn-lt"/>
                <a:ea typeface="+mn-ea"/>
                <a:cs typeface="+mn-cs"/>
              </a:rPr>
              <a:t>multipin decomposition </a:t>
            </a:r>
            <a:r>
              <a:rPr lang="en-US" sz="1200" kern="1200" dirty="0">
                <a:solidFill>
                  <a:schemeClr val="tx1"/>
                </a:solidFill>
                <a:effectLst/>
                <a:latin typeface="+mn-lt"/>
                <a:ea typeface="+mn-ea"/>
                <a:cs typeface="+mn-cs"/>
              </a:rPr>
              <a:t>is used to decompose multipin problems into set of two pin problems. Finally, in solving for each two-pin problems, algorithms such as </a:t>
            </a:r>
            <a:r>
              <a:rPr lang="en-US" sz="1200" b="1" kern="1200" dirty="0">
                <a:solidFill>
                  <a:schemeClr val="tx1"/>
                </a:solidFill>
                <a:effectLst/>
                <a:latin typeface="+mn-lt"/>
                <a:ea typeface="+mn-ea"/>
                <a:cs typeface="+mn-cs"/>
              </a:rPr>
              <a:t>A* search</a:t>
            </a:r>
            <a:r>
              <a:rPr lang="en-US" sz="1200" kern="1200" dirty="0">
                <a:solidFill>
                  <a:schemeClr val="tx1"/>
                </a:solidFill>
                <a:effectLst/>
                <a:latin typeface="+mn-lt"/>
                <a:ea typeface="+mn-ea"/>
                <a:cs typeface="+mn-cs"/>
              </a:rPr>
              <a:t> are used. </a:t>
            </a:r>
          </a:p>
          <a:p>
            <a:r>
              <a:rPr lang="en-US" sz="1200" kern="1200" dirty="0">
                <a:solidFill>
                  <a:schemeClr val="tx1"/>
                </a:solidFill>
                <a:effectLst/>
                <a:latin typeface="+mn-lt"/>
                <a:ea typeface="+mn-ea"/>
                <a:cs typeface="+mn-cs"/>
              </a:rPr>
              <a:t>Based on such basic solution pipelines, more advanced </a:t>
            </a:r>
            <a:r>
              <a:rPr lang="en-US" sz="1200" b="1" kern="1200" dirty="0">
                <a:solidFill>
                  <a:schemeClr val="tx1"/>
                </a:solidFill>
                <a:effectLst/>
                <a:latin typeface="+mn-lt"/>
                <a:ea typeface="+mn-ea"/>
                <a:cs typeface="+mn-cs"/>
              </a:rPr>
              <a:t>heuristics-based methods</a:t>
            </a:r>
            <a:r>
              <a:rPr lang="en-US" sz="1200" kern="1200" dirty="0">
                <a:solidFill>
                  <a:schemeClr val="tx1"/>
                </a:solidFill>
                <a:effectLst/>
                <a:latin typeface="+mn-lt"/>
                <a:ea typeface="+mn-ea"/>
                <a:cs typeface="+mn-cs"/>
              </a:rPr>
              <a:t> are later developed, such as adaptive routing method: the so-called Box Router. The figure here shows how Box Router, depends on </a:t>
            </a:r>
            <a:r>
              <a:rPr lang="en-US" sz="1200" b="1" kern="1200" dirty="0">
                <a:solidFill>
                  <a:schemeClr val="tx1"/>
                </a:solidFill>
                <a:effectLst/>
                <a:latin typeface="+mn-lt"/>
                <a:ea typeface="+mn-ea"/>
                <a:cs typeface="+mn-cs"/>
              </a:rPr>
              <a:t>congestion map</a:t>
            </a:r>
            <a:r>
              <a:rPr lang="en-US" sz="1200" kern="1200" dirty="0">
                <a:solidFill>
                  <a:schemeClr val="tx1"/>
                </a:solidFill>
                <a:effectLst/>
                <a:latin typeface="+mn-lt"/>
                <a:ea typeface="+mn-ea"/>
                <a:cs typeface="+mn-cs"/>
              </a:rPr>
              <a:t>, routing high congestion area first, and incrementally expand the box. </a:t>
            </a:r>
          </a:p>
          <a:p>
            <a:r>
              <a:rPr lang="en-US" sz="1200" kern="1200" dirty="0">
                <a:solidFill>
                  <a:schemeClr val="tx1"/>
                </a:solidFill>
                <a:effectLst/>
                <a:latin typeface="+mn-lt"/>
                <a:ea typeface="+mn-ea"/>
                <a:cs typeface="+mn-cs"/>
              </a:rPr>
              <a:t>The weakness of existing global routing algorithms is obvious, firstly, they rely on </a:t>
            </a:r>
            <a:r>
              <a:rPr lang="en-US" sz="1200" b="1" kern="1200" dirty="0">
                <a:solidFill>
                  <a:schemeClr val="tx1"/>
                </a:solidFill>
                <a:effectLst/>
                <a:latin typeface="+mn-lt"/>
                <a:ea typeface="+mn-ea"/>
                <a:cs typeface="+mn-cs"/>
              </a:rPr>
              <a:t>greedy algorithms</a:t>
            </a:r>
            <a:r>
              <a:rPr lang="en-US" sz="1200" kern="1200" dirty="0">
                <a:solidFill>
                  <a:schemeClr val="tx1"/>
                </a:solidFill>
                <a:effectLst/>
                <a:latin typeface="+mn-lt"/>
                <a:ea typeface="+mn-ea"/>
                <a:cs typeface="+mn-cs"/>
              </a:rPr>
              <a:t>, which is not suitable for solving sequential problem. Secondly, heuristics methods are usually applicable with </a:t>
            </a:r>
            <a:r>
              <a:rPr lang="en-US" sz="1200" b="1" kern="1200" dirty="0">
                <a:solidFill>
                  <a:schemeClr val="tx1"/>
                </a:solidFill>
                <a:effectLst/>
                <a:latin typeface="+mn-lt"/>
                <a:ea typeface="+mn-ea"/>
                <a:cs typeface="+mn-cs"/>
              </a:rPr>
              <a:t>strong constraints</a:t>
            </a:r>
            <a:r>
              <a:rPr lang="en-US" sz="1200" kern="1200" dirty="0">
                <a:solidFill>
                  <a:schemeClr val="tx1"/>
                </a:solidFill>
                <a:effectLst/>
                <a:latin typeface="+mn-lt"/>
                <a:ea typeface="+mn-ea"/>
                <a:cs typeface="+mn-cs"/>
              </a:rPr>
              <a:t>, which makes it not generalizable.</a:t>
            </a:r>
          </a:p>
          <a:p>
            <a:r>
              <a:rPr lang="en-US" sz="1200" kern="1200" dirty="0">
                <a:solidFill>
                  <a:schemeClr val="tx1"/>
                </a:solidFill>
                <a:effectLst/>
                <a:latin typeface="+mn-lt"/>
                <a:ea typeface="+mn-ea"/>
                <a:cs typeface="+mn-cs"/>
              </a:rPr>
              <a:t>Based on these works, we proposed a novel Deep Reinforcement Learning, or DRL router to solve global routing.</a:t>
            </a:r>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5</a:t>
            </a:fld>
            <a:endParaRPr lang="en-US"/>
          </a:p>
        </p:txBody>
      </p:sp>
    </p:spTree>
    <p:extLst>
      <p:ext uri="{BB962C8B-B14F-4D97-AF65-F5344CB8AC3E}">
        <p14:creationId xmlns:p14="http://schemas.microsoft.com/office/powerpoint/2010/main" val="3645066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recent years, DRL has demonstrated human-level ability to solve problems in simulated environment, such as playing Atari games. As shown here, a well-trained DRL agent can play games like Breakout and Space Invaders on an “above human” level.</a:t>
            </a:r>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6</a:t>
            </a:fld>
            <a:endParaRPr lang="en-US"/>
          </a:p>
        </p:txBody>
      </p:sp>
    </p:spTree>
    <p:extLst>
      <p:ext uri="{BB962C8B-B14F-4D97-AF65-F5344CB8AC3E}">
        <p14:creationId xmlns:p14="http://schemas.microsoft.com/office/powerpoint/2010/main" val="1195453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DRL is essentially a combination of </a:t>
            </a:r>
            <a:r>
              <a:rPr lang="en-US" sz="1200" b="1" kern="1200" dirty="0">
                <a:solidFill>
                  <a:schemeClr val="tx1"/>
                </a:solidFill>
                <a:effectLst/>
                <a:latin typeface="+mn-lt"/>
                <a:ea typeface="+mn-ea"/>
                <a:cs typeface="+mn-cs"/>
              </a:rPr>
              <a:t>reinforcement learning</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Reinforcement learning is learning </a:t>
            </a:r>
            <a:r>
              <a:rPr lang="en-US" sz="1200" b="1" kern="1200" dirty="0">
                <a:solidFill>
                  <a:schemeClr val="tx1"/>
                </a:solidFill>
                <a:effectLst/>
                <a:latin typeface="+mn-lt"/>
                <a:ea typeface="+mn-ea"/>
                <a:cs typeface="+mn-cs"/>
              </a:rPr>
              <a:t>what to do</a:t>
            </a:r>
            <a:r>
              <a:rPr lang="en-US" sz="1200" kern="1200" dirty="0">
                <a:solidFill>
                  <a:schemeClr val="tx1"/>
                </a:solidFill>
                <a:effectLst/>
                <a:latin typeface="+mn-lt"/>
                <a:ea typeface="+mn-ea"/>
                <a:cs typeface="+mn-cs"/>
              </a:rPr>
              <a:t>-that is, how to </a:t>
            </a:r>
            <a:r>
              <a:rPr lang="en-US" sz="1200" b="1" kern="1200" dirty="0">
                <a:solidFill>
                  <a:schemeClr val="tx1"/>
                </a:solidFill>
                <a:effectLst/>
                <a:latin typeface="+mn-lt"/>
                <a:ea typeface="+mn-ea"/>
                <a:cs typeface="+mn-cs"/>
              </a:rPr>
              <a:t>map situations to actions</a:t>
            </a:r>
            <a:r>
              <a:rPr lang="en-US" sz="1200" kern="1200" dirty="0">
                <a:solidFill>
                  <a:schemeClr val="tx1"/>
                </a:solidFill>
                <a:effectLst/>
                <a:latin typeface="+mn-lt"/>
                <a:ea typeface="+mn-ea"/>
                <a:cs typeface="+mn-cs"/>
              </a:rPr>
              <a:t>-so as to maximize a numerical </a:t>
            </a:r>
            <a:r>
              <a:rPr lang="en-US" sz="1200" b="1" kern="1200" dirty="0">
                <a:solidFill>
                  <a:schemeClr val="tx1"/>
                </a:solidFill>
                <a:effectLst/>
                <a:latin typeface="+mn-lt"/>
                <a:ea typeface="+mn-ea"/>
                <a:cs typeface="+mn-cs"/>
              </a:rPr>
              <a:t>reward</a:t>
            </a:r>
            <a:r>
              <a:rPr lang="en-US" sz="1200" kern="1200" dirty="0">
                <a:solidFill>
                  <a:schemeClr val="tx1"/>
                </a:solidFill>
                <a:effectLst/>
                <a:latin typeface="+mn-lt"/>
                <a:ea typeface="+mn-ea"/>
                <a:cs typeface="+mn-cs"/>
              </a:rPr>
              <a:t> signal.</a:t>
            </a:r>
          </a:p>
          <a:p>
            <a:r>
              <a:rPr lang="en-US" sz="1200" kern="1200" dirty="0">
                <a:solidFill>
                  <a:schemeClr val="tx1"/>
                </a:solidFill>
                <a:effectLst/>
                <a:latin typeface="+mn-lt"/>
                <a:ea typeface="+mn-ea"/>
                <a:cs typeface="+mn-cs"/>
              </a:rPr>
              <a:t>And the key elements in a RL model consists of: action, state and reward. </a:t>
            </a:r>
          </a:p>
          <a:p>
            <a:r>
              <a:rPr lang="en-US" sz="1200" kern="1200" dirty="0">
                <a:solidFill>
                  <a:schemeClr val="tx1"/>
                </a:solidFill>
                <a:effectLst/>
                <a:latin typeface="+mn-lt"/>
                <a:ea typeface="+mn-ea"/>
                <a:cs typeface="+mn-cs"/>
              </a:rPr>
              <a:t>At the heart of the value based DRL algorithm is the discovery of the optimal action-value function Q star, or Q function, which obeys the </a:t>
            </a:r>
            <a:r>
              <a:rPr lang="en-US" sz="1200" b="1" kern="1200" dirty="0">
                <a:solidFill>
                  <a:schemeClr val="tx1"/>
                </a:solidFill>
                <a:effectLst/>
                <a:latin typeface="+mn-lt"/>
                <a:ea typeface="+mn-ea"/>
                <a:cs typeface="+mn-cs"/>
              </a:rPr>
              <a:t>Bellman equation</a:t>
            </a:r>
            <a:r>
              <a:rPr lang="en-US" sz="1200" kern="1200" dirty="0">
                <a:solidFill>
                  <a:schemeClr val="tx1"/>
                </a:solidFill>
                <a:effectLst/>
                <a:latin typeface="+mn-lt"/>
                <a:ea typeface="+mn-ea"/>
                <a:cs typeface="+mn-cs"/>
              </a:rPr>
              <a:t>. From the Q function, you will have a state-to-action configuration, which means you know what action to take at certain sate.</a:t>
            </a:r>
          </a:p>
          <a:p>
            <a:r>
              <a:rPr lang="en-US" sz="1200" kern="1200" dirty="0">
                <a:solidFill>
                  <a:schemeClr val="tx1"/>
                </a:solidFill>
                <a:effectLst/>
                <a:latin typeface="+mn-lt"/>
                <a:ea typeface="+mn-ea"/>
                <a:cs typeface="+mn-cs"/>
              </a:rPr>
              <a:t>In actual implementation, a function approximator is used to estimate the Q function, which is usually a linear function in Reinforcement Learning. </a:t>
            </a:r>
          </a:p>
          <a:p>
            <a:r>
              <a:rPr lang="en-US" sz="1200" kern="1200" dirty="0">
                <a:solidFill>
                  <a:schemeClr val="tx1"/>
                </a:solidFill>
                <a:effectLst/>
                <a:latin typeface="+mn-lt"/>
                <a:ea typeface="+mn-ea"/>
                <a:cs typeface="+mn-cs"/>
              </a:rPr>
              <a:t>When we use deep neural networks as the function approximator, we call the algorithm </a:t>
            </a:r>
            <a:r>
              <a:rPr lang="en-US" sz="1200" b="1" kern="1200" dirty="0">
                <a:solidFill>
                  <a:schemeClr val="tx1"/>
                </a:solidFill>
                <a:effectLst/>
                <a:latin typeface="+mn-lt"/>
                <a:ea typeface="+mn-ea"/>
                <a:cs typeface="+mn-cs"/>
              </a:rPr>
              <a:t>deep reinforcement learning, or DRL</a:t>
            </a:r>
            <a:r>
              <a:rPr lang="en-US" sz="1200" kern="1200" dirty="0">
                <a:solidFill>
                  <a:schemeClr val="tx1"/>
                </a:solidFill>
                <a:effectLst/>
                <a:latin typeface="+mn-lt"/>
                <a:ea typeface="+mn-ea"/>
                <a:cs typeface="+mn-cs"/>
              </a:rPr>
              <a:t>, and the network used is referred to as the Deep Q-network (or DQN).</a:t>
            </a:r>
          </a:p>
          <a:p>
            <a:r>
              <a:rPr lang="en-US" sz="1200" kern="1200" dirty="0">
                <a:solidFill>
                  <a:schemeClr val="tx1"/>
                </a:solidFill>
                <a:effectLst/>
                <a:latin typeface="+mn-lt"/>
                <a:ea typeface="+mn-ea"/>
                <a:cs typeface="+mn-cs"/>
              </a:rPr>
              <a:t>So why did we use DRL, and DQN to be specific to tackle the global routing problem?  </a:t>
            </a:r>
            <a:r>
              <a:rPr lang="en-US" sz="1200" b="1" kern="1200" dirty="0">
                <a:solidFill>
                  <a:schemeClr val="tx1"/>
                </a:solidFill>
                <a:effectLst/>
                <a:latin typeface="+mn-lt"/>
                <a:ea typeface="+mn-ea"/>
                <a:cs typeface="+mn-cs"/>
              </a:rPr>
              <a:t>Firstly</a:t>
            </a:r>
            <a:r>
              <a:rPr lang="en-US" sz="1200" kern="1200" dirty="0">
                <a:solidFill>
                  <a:schemeClr val="tx1"/>
                </a:solidFill>
                <a:effectLst/>
                <a:latin typeface="+mn-lt"/>
                <a:ea typeface="+mn-ea"/>
                <a:cs typeface="+mn-cs"/>
              </a:rPr>
              <a:t>, global routing</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problems can be modelled as a </a:t>
            </a:r>
            <a:r>
              <a:rPr lang="en-US" sz="1200" b="1" kern="1200" dirty="0">
                <a:solidFill>
                  <a:schemeClr val="tx1"/>
                </a:solidFill>
                <a:effectLst/>
                <a:latin typeface="+mn-lt"/>
                <a:ea typeface="+mn-ea"/>
                <a:cs typeface="+mn-cs"/>
              </a:rPr>
              <a:t>Markov Decision Process, which is suitable for DRL</a:t>
            </a:r>
            <a:r>
              <a:rPr lang="en-US" sz="1200" kern="1200" dirty="0">
                <a:solidFill>
                  <a:schemeClr val="tx1"/>
                </a:solidFill>
                <a:effectLst/>
                <a:latin typeface="+mn-lt"/>
                <a:ea typeface="+mn-ea"/>
                <a:cs typeface="+mn-cs"/>
              </a:rPr>
              <a:t>; secondly, DRL model is heuristic free, and also during the exploration of DRL, we found that it has an </a:t>
            </a:r>
            <a:r>
              <a:rPr lang="en-US" sz="1200" b="1" kern="1200" dirty="0">
                <a:solidFill>
                  <a:schemeClr val="tx1"/>
                </a:solidFill>
                <a:effectLst/>
                <a:latin typeface="+mn-lt"/>
                <a:ea typeface="+mn-ea"/>
                <a:cs typeface="+mn-cs"/>
              </a:rPr>
              <a:t>amazing conjoint optimization mechanism</a:t>
            </a:r>
            <a:r>
              <a:rPr lang="en-US" sz="1200" kern="1200" dirty="0">
                <a:solidFill>
                  <a:schemeClr val="tx1"/>
                </a:solidFill>
                <a:effectLst/>
                <a:latin typeface="+mn-lt"/>
                <a:ea typeface="+mn-ea"/>
                <a:cs typeface="+mn-cs"/>
              </a:rPr>
              <a:t> in solving global routing. </a:t>
            </a:r>
          </a:p>
          <a:p>
            <a:endParaRPr lang="en-US" dirty="0"/>
          </a:p>
        </p:txBody>
      </p:sp>
      <p:sp>
        <p:nvSpPr>
          <p:cNvPr id="4" name="Slide Number Placeholder 3"/>
          <p:cNvSpPr>
            <a:spLocks noGrp="1"/>
          </p:cNvSpPr>
          <p:nvPr>
            <p:ph type="sldNum" sz="quarter" idx="5"/>
          </p:nvPr>
        </p:nvSpPr>
        <p:spPr/>
        <p:txBody>
          <a:bodyPr/>
          <a:lstStyle/>
          <a:p>
            <a:fld id="{FE62EF74-B2F1-C749-9DD3-64DD9FEE1D0B}" type="slidenum">
              <a:rPr lang="en-US" smtClean="0"/>
              <a:t>7</a:t>
            </a:fld>
            <a:endParaRPr lang="en-US"/>
          </a:p>
        </p:txBody>
      </p:sp>
    </p:spTree>
    <p:extLst>
      <p:ext uri="{BB962C8B-B14F-4D97-AF65-F5344CB8AC3E}">
        <p14:creationId xmlns:p14="http://schemas.microsoft.com/office/powerpoint/2010/main" val="1401316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flowchart shows our DQN-based approach to global routing problem. </a:t>
            </a:r>
          </a:p>
          <a:p>
            <a:r>
              <a:rPr lang="en-US" sz="1200" kern="1200" dirty="0">
                <a:solidFill>
                  <a:schemeClr val="tx1"/>
                </a:solidFill>
                <a:effectLst/>
                <a:latin typeface="+mn-lt"/>
                <a:ea typeface="+mn-ea"/>
                <a:cs typeface="+mn-cs"/>
              </a:rPr>
              <a:t>Firstly, the input file is read in and parsed. Then each net is further decomposed into a set of two-pin problems with the Minimum Spanning Tree, as shown on the schematic plots on the right. A two-pin problems is to find wiring path for only two pins.</a:t>
            </a:r>
          </a:p>
          <a:p>
            <a:r>
              <a:rPr lang="en-US" sz="1200" kern="1200" dirty="0">
                <a:solidFill>
                  <a:schemeClr val="tx1"/>
                </a:solidFill>
                <a:effectLst/>
                <a:latin typeface="+mn-lt"/>
                <a:ea typeface="+mn-ea"/>
                <a:cs typeface="+mn-cs"/>
              </a:rPr>
              <a:t>A* router and DQN router are then applied to solve all the two-pin problems sequentially; A* router is executed first to provide experience for the DQN solver. After final solution is obtained, the solution is evaluated in terms of WL and OF.</a:t>
            </a:r>
          </a:p>
        </p:txBody>
      </p:sp>
      <p:sp>
        <p:nvSpPr>
          <p:cNvPr id="4" name="Slide Number Placeholder 3"/>
          <p:cNvSpPr>
            <a:spLocks noGrp="1"/>
          </p:cNvSpPr>
          <p:nvPr>
            <p:ph type="sldNum" sz="quarter" idx="5"/>
          </p:nvPr>
        </p:nvSpPr>
        <p:spPr/>
        <p:txBody>
          <a:bodyPr/>
          <a:lstStyle/>
          <a:p>
            <a:fld id="{FE62EF74-B2F1-C749-9DD3-64DD9FEE1D0B}" type="slidenum">
              <a:rPr lang="en-US" smtClean="0"/>
              <a:t>8</a:t>
            </a:fld>
            <a:endParaRPr lang="en-US"/>
          </a:p>
        </p:txBody>
      </p:sp>
    </p:spTree>
    <p:extLst>
      <p:ext uri="{BB962C8B-B14F-4D97-AF65-F5344CB8AC3E}">
        <p14:creationId xmlns:p14="http://schemas.microsoft.com/office/powerpoint/2010/main" val="1755657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run our algorithm, a simulated environment is created. The figure schematically plots a simulated 4-by-4 two-layer global routing problem (which is an area on the chip), layer 1 is laid our layer 2; with bold edges and red block edges blocked. A two-pin problem is like finding a shortest path between point A and B. </a:t>
            </a:r>
          </a:p>
          <a:p>
            <a:r>
              <a:rPr lang="en-US" sz="1200" kern="1200" dirty="0" err="1">
                <a:solidFill>
                  <a:schemeClr val="tx1"/>
                </a:solidFill>
                <a:effectLst/>
                <a:latin typeface="+mn-lt"/>
                <a:ea typeface="+mn-ea"/>
                <a:cs typeface="+mn-cs"/>
              </a:rPr>
              <a:t>Gcells</a:t>
            </a:r>
            <a:r>
              <a:rPr lang="en-US" sz="1200" kern="1200" dirty="0">
                <a:solidFill>
                  <a:schemeClr val="tx1"/>
                </a:solidFill>
                <a:effectLst/>
                <a:latin typeface="+mn-lt"/>
                <a:ea typeface="+mn-ea"/>
                <a:cs typeface="+mn-cs"/>
              </a:rPr>
              <a:t> on same position but on different layers could be connected with a </a:t>
            </a:r>
            <a:r>
              <a:rPr lang="en-US" sz="1200" b="1" kern="1200" dirty="0">
                <a:solidFill>
                  <a:schemeClr val="tx1"/>
                </a:solidFill>
                <a:effectLst/>
                <a:latin typeface="+mn-lt"/>
                <a:ea typeface="+mn-ea"/>
                <a:cs typeface="+mn-cs"/>
              </a:rPr>
              <a:t>via, as shown here.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shown in the figure on the right, in DQN router, if an agent is standing at a certain </a:t>
            </a:r>
            <a:r>
              <a:rPr lang="en-US" sz="1200" kern="1200" dirty="0" err="1">
                <a:solidFill>
                  <a:schemeClr val="tx1"/>
                </a:solidFill>
                <a:effectLst/>
                <a:latin typeface="+mn-lt"/>
                <a:ea typeface="+mn-ea"/>
                <a:cs typeface="+mn-cs"/>
              </a:rPr>
              <a:t>Gcell</a:t>
            </a:r>
            <a:r>
              <a:rPr lang="en-US" sz="1200" kern="1200" dirty="0">
                <a:solidFill>
                  <a:schemeClr val="tx1"/>
                </a:solidFill>
                <a:effectLst/>
                <a:latin typeface="+mn-lt"/>
                <a:ea typeface="+mn-ea"/>
                <a:cs typeface="+mn-cs"/>
              </a:rPr>
              <a:t>, the potential action could be moving to one of the six directions (that is going east, west, north, south, up and down), which is subjected to boundary condition and capacity constraints in implementation.  And for </a:t>
            </a:r>
            <a:r>
              <a:rPr lang="en-US" sz="1200" b="1" kern="1200" dirty="0">
                <a:solidFill>
                  <a:schemeClr val="tx1"/>
                </a:solidFill>
                <a:effectLst/>
                <a:latin typeface="+mn-lt"/>
                <a:ea typeface="+mn-ea"/>
                <a:cs typeface="+mn-cs"/>
              </a:rPr>
              <a:t>DQN router</a:t>
            </a:r>
            <a:r>
              <a:rPr lang="en-US" sz="1200" kern="1200" dirty="0">
                <a:solidFill>
                  <a:schemeClr val="tx1"/>
                </a:solidFill>
                <a:effectLst/>
                <a:latin typeface="+mn-lt"/>
                <a:ea typeface="+mn-ea"/>
                <a:cs typeface="+mn-cs"/>
              </a:rPr>
              <a:t>, the algorithm essentially learns what action to take at each </a:t>
            </a:r>
            <a:r>
              <a:rPr lang="en-US" sz="1200" kern="1200" dirty="0" err="1">
                <a:solidFill>
                  <a:schemeClr val="tx1"/>
                </a:solidFill>
                <a:effectLst/>
                <a:latin typeface="+mn-lt"/>
                <a:ea typeface="+mn-ea"/>
                <a:cs typeface="+mn-cs"/>
              </a:rPr>
              <a:t>Gcell</a:t>
            </a:r>
            <a:r>
              <a:rPr lang="en-US" sz="1200" kern="1200" dirty="0">
                <a:solidFill>
                  <a:schemeClr val="tx1"/>
                </a:solidFill>
                <a:effectLst/>
                <a:latin typeface="+mn-lt"/>
                <a:ea typeface="+mn-ea"/>
                <a:cs typeface="+mn-cs"/>
              </a:rPr>
              <a:t> by learning Q function.</a:t>
            </a:r>
          </a:p>
          <a:p>
            <a:r>
              <a:rPr lang="en-US" sz="1200" kern="1200" dirty="0">
                <a:solidFill>
                  <a:schemeClr val="tx1"/>
                </a:solidFill>
                <a:effectLst/>
                <a:latin typeface="+mn-lt"/>
                <a:ea typeface="+mn-ea"/>
                <a:cs typeface="+mn-cs"/>
              </a:rPr>
              <a:t>(4by4by2, legend)</a:t>
            </a:r>
          </a:p>
        </p:txBody>
      </p:sp>
      <p:sp>
        <p:nvSpPr>
          <p:cNvPr id="4" name="Slide Number Placeholder 3"/>
          <p:cNvSpPr>
            <a:spLocks noGrp="1"/>
          </p:cNvSpPr>
          <p:nvPr>
            <p:ph type="sldNum" sz="quarter" idx="5"/>
          </p:nvPr>
        </p:nvSpPr>
        <p:spPr/>
        <p:txBody>
          <a:bodyPr/>
          <a:lstStyle/>
          <a:p>
            <a:fld id="{FE62EF74-B2F1-C749-9DD3-64DD9FEE1D0B}" type="slidenum">
              <a:rPr lang="en-US" smtClean="0"/>
              <a:t>9</a:t>
            </a:fld>
            <a:endParaRPr lang="en-US"/>
          </a:p>
        </p:txBody>
      </p:sp>
    </p:spTree>
    <p:extLst>
      <p:ext uri="{BB962C8B-B14F-4D97-AF65-F5344CB8AC3E}">
        <p14:creationId xmlns:p14="http://schemas.microsoft.com/office/powerpoint/2010/main" val="2255091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FD77-F88F-B643-9ACF-5669559261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591644-8B1F-3C44-8C33-27A7199EE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88F75-F390-8C46-9CD8-6FD59E8A1F4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CFA0BE6-0AF9-114D-AA43-CFE5A7C3AE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36CD8-D5AF-7845-BCEE-36E0E529C856}"/>
              </a:ext>
            </a:extLst>
          </p:cNvPr>
          <p:cNvSpPr>
            <a:spLocks noGrp="1"/>
          </p:cNvSpPr>
          <p:nvPr>
            <p:ph type="sldNum" sz="quarter" idx="12"/>
          </p:nvPr>
        </p:nvSpPr>
        <p:spPr/>
        <p:txBody>
          <a:bodyPr/>
          <a:lstStyle/>
          <a:p>
            <a:fld id="{09E68DF8-0DA9-204C-94A9-3AD138F48F7A}" type="slidenum">
              <a:rPr lang="en-US" smtClean="0"/>
              <a:t>‹#›</a:t>
            </a:fld>
            <a:endParaRPr lang="en-US"/>
          </a:p>
        </p:txBody>
      </p:sp>
    </p:spTree>
    <p:extLst>
      <p:ext uri="{BB962C8B-B14F-4D97-AF65-F5344CB8AC3E}">
        <p14:creationId xmlns:p14="http://schemas.microsoft.com/office/powerpoint/2010/main" val="4259950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FA4A-57F6-A741-A335-F9B959FB0F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5D87A9-2319-BB44-803A-A75746B658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8B7F6-B46A-7B41-875C-DC3A5EACB45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F12CD2A-661F-2C4C-96D1-219C01FB9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9D113-05A3-0B4B-89B7-0120426B955F}"/>
              </a:ext>
            </a:extLst>
          </p:cNvPr>
          <p:cNvSpPr>
            <a:spLocks noGrp="1"/>
          </p:cNvSpPr>
          <p:nvPr>
            <p:ph type="sldNum" sz="quarter" idx="12"/>
          </p:nvPr>
        </p:nvSpPr>
        <p:spPr/>
        <p:txBody>
          <a:bodyPr/>
          <a:lstStyle/>
          <a:p>
            <a:fld id="{09E68DF8-0DA9-204C-94A9-3AD138F48F7A}" type="slidenum">
              <a:rPr lang="en-US" smtClean="0"/>
              <a:t>‹#›</a:t>
            </a:fld>
            <a:endParaRPr lang="en-US"/>
          </a:p>
        </p:txBody>
      </p:sp>
    </p:spTree>
    <p:extLst>
      <p:ext uri="{BB962C8B-B14F-4D97-AF65-F5344CB8AC3E}">
        <p14:creationId xmlns:p14="http://schemas.microsoft.com/office/powerpoint/2010/main" val="314032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A53ACB-8D23-3E4C-B6F0-FDEF2A0BE1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CC41B6-1803-8441-A0B2-F195EFDE98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BB190-8E84-A848-BF7F-32C46485870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1AB1D54-D2E6-3D4E-9DB0-366530707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55E4D-B816-B24D-A1F6-A1CFBB6DCBFC}"/>
              </a:ext>
            </a:extLst>
          </p:cNvPr>
          <p:cNvSpPr>
            <a:spLocks noGrp="1"/>
          </p:cNvSpPr>
          <p:nvPr>
            <p:ph type="sldNum" sz="quarter" idx="12"/>
          </p:nvPr>
        </p:nvSpPr>
        <p:spPr/>
        <p:txBody>
          <a:bodyPr/>
          <a:lstStyle/>
          <a:p>
            <a:fld id="{09E68DF8-0DA9-204C-94A9-3AD138F48F7A}" type="slidenum">
              <a:rPr lang="en-US" smtClean="0"/>
              <a:t>‹#›</a:t>
            </a:fld>
            <a:endParaRPr lang="en-US"/>
          </a:p>
        </p:txBody>
      </p:sp>
    </p:spTree>
    <p:extLst>
      <p:ext uri="{BB962C8B-B14F-4D97-AF65-F5344CB8AC3E}">
        <p14:creationId xmlns:p14="http://schemas.microsoft.com/office/powerpoint/2010/main" val="277011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Rectangle 5"/>
          <p:cNvSpPr>
            <a:spLocks noChangeArrowheads="1"/>
          </p:cNvSpPr>
          <p:nvPr/>
        </p:nvSpPr>
        <p:spPr bwMode="auto">
          <a:xfrm>
            <a:off x="0" y="0"/>
            <a:ext cx="12192000" cy="68580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sz="3200">
              <a:latin typeface="Open Sans Regular" charset="0"/>
            </a:endParaRPr>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193800"/>
            <a:ext cx="4572000" cy="40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_Plaid-Digital_FINAL-NEW.png"/>
          <p:cNvPicPr>
            <a:picLocks noChangeAspect="1"/>
          </p:cNvPicPr>
          <p:nvPr/>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609601" y="0"/>
            <a:ext cx="1054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0"/>
            <a:ext cx="12192000" cy="68580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sz="3200">
              <a:latin typeface="Open Sans Regular" charset="0"/>
            </a:endParaRPr>
          </a:p>
        </p:txBody>
      </p:sp>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46400" y="1193800"/>
            <a:ext cx="4572000" cy="40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_Plaid-Digital_FINAL-NEW.png"/>
          <p:cNvPicPr>
            <a:picLocks noChangeAspect="1"/>
          </p:cNvPicPr>
          <p:nvPr userDrawn="1"/>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609601" y="0"/>
            <a:ext cx="1054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9463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126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0"/>
          </p:nvPr>
        </p:nvSpPr>
        <p:spPr>
          <a:xfrm>
            <a:off x="609600" y="1600200"/>
            <a:ext cx="109728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6247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09600" y="1600200"/>
            <a:ext cx="52832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6303264" y="1616400"/>
            <a:ext cx="5279136"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6092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09600" y="1600200"/>
            <a:ext cx="34544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4368800" y="1600200"/>
            <a:ext cx="34544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quarter" idx="12"/>
          </p:nvPr>
        </p:nvSpPr>
        <p:spPr>
          <a:xfrm>
            <a:off x="8128000" y="1600200"/>
            <a:ext cx="34544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7730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09600" y="1600200"/>
            <a:ext cx="25400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3420533" y="1600200"/>
            <a:ext cx="25400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6231467" y="1600200"/>
            <a:ext cx="25400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9042400" y="1600200"/>
            <a:ext cx="25400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978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72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C2C42-9623-5846-B5BF-156D851BFE6D}" type="slidenum">
              <a:rPr lang="en-US" smtClean="0"/>
              <a:t>‹#›</a:t>
            </a:fld>
            <a:endParaRPr lang="en-US"/>
          </a:p>
        </p:txBody>
      </p:sp>
    </p:spTree>
    <p:extLst>
      <p:ext uri="{BB962C8B-B14F-4D97-AF65-F5344CB8AC3E}">
        <p14:creationId xmlns:p14="http://schemas.microsoft.com/office/powerpoint/2010/main" val="370729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2EB8-3604-9A46-A031-9ED5F26B60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3DF88E-47B7-2642-8D89-7E47AD999B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FF7E9-E0EF-914C-B5B4-3535766B32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C775F4-5D52-0944-A58B-E3A14C7B32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CC75B7-1610-8F44-8148-E31433B98A25}"/>
              </a:ext>
            </a:extLst>
          </p:cNvPr>
          <p:cNvSpPr>
            <a:spLocks noGrp="1"/>
          </p:cNvSpPr>
          <p:nvPr>
            <p:ph type="sldNum" sz="quarter" idx="12"/>
          </p:nvPr>
        </p:nvSpPr>
        <p:spPr/>
        <p:txBody>
          <a:bodyPr/>
          <a:lstStyle/>
          <a:p>
            <a:fld id="{09E68DF8-0DA9-204C-94A9-3AD138F48F7A}" type="slidenum">
              <a:rPr lang="en-US" smtClean="0"/>
              <a:t>‹#›</a:t>
            </a:fld>
            <a:endParaRPr lang="en-US"/>
          </a:p>
        </p:txBody>
      </p:sp>
    </p:spTree>
    <p:extLst>
      <p:ext uri="{BB962C8B-B14F-4D97-AF65-F5344CB8AC3E}">
        <p14:creationId xmlns:p14="http://schemas.microsoft.com/office/powerpoint/2010/main" val="1820099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EBBE-7B36-D748-9956-49F51B6E81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68730E-CEA3-6C4D-A420-995DEE3B0F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BEDEB4-DC41-AF4B-AC11-27F7F643CB5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49B58E0-0B54-4C4B-AA65-68FE72516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54463-399E-9B41-B843-B3F0778810CE}"/>
              </a:ext>
            </a:extLst>
          </p:cNvPr>
          <p:cNvSpPr>
            <a:spLocks noGrp="1"/>
          </p:cNvSpPr>
          <p:nvPr>
            <p:ph type="sldNum" sz="quarter" idx="12"/>
          </p:nvPr>
        </p:nvSpPr>
        <p:spPr/>
        <p:txBody>
          <a:bodyPr/>
          <a:lstStyle/>
          <a:p>
            <a:fld id="{09E68DF8-0DA9-204C-94A9-3AD138F48F7A}" type="slidenum">
              <a:rPr lang="en-US" smtClean="0"/>
              <a:t>‹#›</a:t>
            </a:fld>
            <a:endParaRPr lang="en-US"/>
          </a:p>
        </p:txBody>
      </p:sp>
    </p:spTree>
    <p:extLst>
      <p:ext uri="{BB962C8B-B14F-4D97-AF65-F5344CB8AC3E}">
        <p14:creationId xmlns:p14="http://schemas.microsoft.com/office/powerpoint/2010/main" val="1944206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D151-4F6C-9F4D-8A8B-E4208018F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A03278-5037-F94A-92EC-7E0CD26A0E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43BF6D-1C10-B347-828F-DA7511A689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31A551-F345-F742-A446-AB60A06E278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C73D1FE-4B3E-D14E-81A0-98DBE381AC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3AEDB3-C72A-5341-A298-FC0D19B9A970}"/>
              </a:ext>
            </a:extLst>
          </p:cNvPr>
          <p:cNvSpPr>
            <a:spLocks noGrp="1"/>
          </p:cNvSpPr>
          <p:nvPr>
            <p:ph type="sldNum" sz="quarter" idx="12"/>
          </p:nvPr>
        </p:nvSpPr>
        <p:spPr/>
        <p:txBody>
          <a:bodyPr/>
          <a:lstStyle/>
          <a:p>
            <a:fld id="{09E68DF8-0DA9-204C-94A9-3AD138F48F7A}" type="slidenum">
              <a:rPr lang="en-US" smtClean="0"/>
              <a:t>‹#›</a:t>
            </a:fld>
            <a:endParaRPr lang="en-US"/>
          </a:p>
        </p:txBody>
      </p:sp>
    </p:spTree>
    <p:extLst>
      <p:ext uri="{BB962C8B-B14F-4D97-AF65-F5344CB8AC3E}">
        <p14:creationId xmlns:p14="http://schemas.microsoft.com/office/powerpoint/2010/main" val="186654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E190-CBB6-5844-8CB1-F8B9D7458C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714219-58E3-2D44-9253-46AC3F516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280DF4-EC31-E242-96AF-A697ED9ECE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DF32C4-83F7-5441-8765-9BA18F5205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6F8F84-4B10-E94F-A851-67B234C9B2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92D1EF-8C73-3743-9F14-A07AAE9F988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3800EE7-68D2-734C-9852-46D3CAE28B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68716F-53F6-1449-9417-1E38824EE320}"/>
              </a:ext>
            </a:extLst>
          </p:cNvPr>
          <p:cNvSpPr>
            <a:spLocks noGrp="1"/>
          </p:cNvSpPr>
          <p:nvPr>
            <p:ph type="sldNum" sz="quarter" idx="12"/>
          </p:nvPr>
        </p:nvSpPr>
        <p:spPr/>
        <p:txBody>
          <a:bodyPr/>
          <a:lstStyle/>
          <a:p>
            <a:fld id="{09E68DF8-0DA9-204C-94A9-3AD138F48F7A}" type="slidenum">
              <a:rPr lang="en-US" smtClean="0"/>
              <a:t>‹#›</a:t>
            </a:fld>
            <a:endParaRPr lang="en-US"/>
          </a:p>
        </p:txBody>
      </p:sp>
    </p:spTree>
    <p:extLst>
      <p:ext uri="{BB962C8B-B14F-4D97-AF65-F5344CB8AC3E}">
        <p14:creationId xmlns:p14="http://schemas.microsoft.com/office/powerpoint/2010/main" val="4198331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848D-01C0-BD4C-9F92-C28D4AF0A9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1B11BA-07EB-424A-ADF4-69DE3211178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1F1354A-59B1-8342-831D-FBE9DA8AEA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F2CE9C-D47A-FE41-AD23-56319AD0B9DA}"/>
              </a:ext>
            </a:extLst>
          </p:cNvPr>
          <p:cNvSpPr>
            <a:spLocks noGrp="1"/>
          </p:cNvSpPr>
          <p:nvPr>
            <p:ph type="sldNum" sz="quarter" idx="12"/>
          </p:nvPr>
        </p:nvSpPr>
        <p:spPr/>
        <p:txBody>
          <a:bodyPr/>
          <a:lstStyle/>
          <a:p>
            <a:fld id="{09E68DF8-0DA9-204C-94A9-3AD138F48F7A}" type="slidenum">
              <a:rPr lang="en-US" smtClean="0"/>
              <a:t>‹#›</a:t>
            </a:fld>
            <a:endParaRPr lang="en-US"/>
          </a:p>
        </p:txBody>
      </p:sp>
    </p:spTree>
    <p:extLst>
      <p:ext uri="{BB962C8B-B14F-4D97-AF65-F5344CB8AC3E}">
        <p14:creationId xmlns:p14="http://schemas.microsoft.com/office/powerpoint/2010/main" val="1355001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BBD56-7E01-4546-B31F-87F993FFE69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E2F0336-2147-8F4A-A84B-39B027F48D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DCAE77-8075-944A-95C9-939DF3897F31}"/>
              </a:ext>
            </a:extLst>
          </p:cNvPr>
          <p:cNvSpPr>
            <a:spLocks noGrp="1"/>
          </p:cNvSpPr>
          <p:nvPr>
            <p:ph type="sldNum" sz="quarter" idx="12"/>
          </p:nvPr>
        </p:nvSpPr>
        <p:spPr/>
        <p:txBody>
          <a:bodyPr/>
          <a:lstStyle/>
          <a:p>
            <a:fld id="{09E68DF8-0DA9-204C-94A9-3AD138F48F7A}" type="slidenum">
              <a:rPr lang="en-US" smtClean="0"/>
              <a:t>‹#›</a:t>
            </a:fld>
            <a:endParaRPr lang="en-US"/>
          </a:p>
        </p:txBody>
      </p:sp>
    </p:spTree>
    <p:extLst>
      <p:ext uri="{BB962C8B-B14F-4D97-AF65-F5344CB8AC3E}">
        <p14:creationId xmlns:p14="http://schemas.microsoft.com/office/powerpoint/2010/main" val="1071076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709F-5437-0246-AAF0-316609D3BD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00315E-D3C8-254E-B321-6AF5BA70CB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5013E8-EEF9-684E-A242-37D90907B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3A7BF3-0DC5-FF44-AD41-ADF02272290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1618101-D32F-634A-94F6-6CB480A96A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F1092A-3B1E-7E47-B1CA-F61B3A0DA52B}"/>
              </a:ext>
            </a:extLst>
          </p:cNvPr>
          <p:cNvSpPr>
            <a:spLocks noGrp="1"/>
          </p:cNvSpPr>
          <p:nvPr>
            <p:ph type="sldNum" sz="quarter" idx="12"/>
          </p:nvPr>
        </p:nvSpPr>
        <p:spPr/>
        <p:txBody>
          <a:bodyPr/>
          <a:lstStyle/>
          <a:p>
            <a:fld id="{09E68DF8-0DA9-204C-94A9-3AD138F48F7A}" type="slidenum">
              <a:rPr lang="en-US" smtClean="0"/>
              <a:t>‹#›</a:t>
            </a:fld>
            <a:endParaRPr lang="en-US"/>
          </a:p>
        </p:txBody>
      </p:sp>
    </p:spTree>
    <p:extLst>
      <p:ext uri="{BB962C8B-B14F-4D97-AF65-F5344CB8AC3E}">
        <p14:creationId xmlns:p14="http://schemas.microsoft.com/office/powerpoint/2010/main" val="1664209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0717-D113-714A-8B11-4F2E39F7CB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A1624B-D0D1-CC4B-AE44-D23BCC4DBA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4D76BB-A09D-5542-A121-868FDBBB3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C7C5FE-1D2A-8245-9E10-9F05BBF014E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274097-6943-5D47-86C0-A3B936302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3CCDA4-B5F8-764A-A3FA-9973DB47C1C5}"/>
              </a:ext>
            </a:extLst>
          </p:cNvPr>
          <p:cNvSpPr>
            <a:spLocks noGrp="1"/>
          </p:cNvSpPr>
          <p:nvPr>
            <p:ph type="sldNum" sz="quarter" idx="12"/>
          </p:nvPr>
        </p:nvSpPr>
        <p:spPr/>
        <p:txBody>
          <a:bodyPr/>
          <a:lstStyle/>
          <a:p>
            <a:fld id="{09E68DF8-0DA9-204C-94A9-3AD138F48F7A}" type="slidenum">
              <a:rPr lang="en-US" smtClean="0"/>
              <a:t>‹#›</a:t>
            </a:fld>
            <a:endParaRPr lang="en-US"/>
          </a:p>
        </p:txBody>
      </p:sp>
    </p:spTree>
    <p:extLst>
      <p:ext uri="{BB962C8B-B14F-4D97-AF65-F5344CB8AC3E}">
        <p14:creationId xmlns:p14="http://schemas.microsoft.com/office/powerpoint/2010/main" val="63886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2.png"/><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3A9F7C-9452-2F46-B493-380D3018A4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FB5C51-DC1D-3C47-833F-1486E9BC85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BF94C-DFA0-0740-BCF0-9F36778D04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A3B3570-15A5-9E46-B19D-BFF84C86E9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D024BC-1CE3-0B4F-AC96-3154D310D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E68DF8-0DA9-204C-94A9-3AD138F48F7A}" type="slidenum">
              <a:rPr lang="en-US" smtClean="0"/>
              <a:t>‹#›</a:t>
            </a:fld>
            <a:endParaRPr lang="en-US"/>
          </a:p>
        </p:txBody>
      </p:sp>
    </p:spTree>
    <p:extLst>
      <p:ext uri="{BB962C8B-B14F-4D97-AF65-F5344CB8AC3E}">
        <p14:creationId xmlns:p14="http://schemas.microsoft.com/office/powerpoint/2010/main" val="294096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027" name="Picture 3" descr="_Plaid-Digital_FINAL-NEW.png"/>
          <p:cNvPicPr>
            <a:picLocks noChangeAspect="1"/>
          </p:cNvPicPr>
          <p:nvPr/>
        </p:nvPicPr>
        <p:blipFill>
          <a:blip r:embed="rId10">
            <a:extLst>
              <a:ext uri="{28A0092B-C50C-407E-A947-70E740481C1C}">
                <a14:useLocalDpi xmlns:a14="http://schemas.microsoft.com/office/drawing/2010/main" val="0"/>
              </a:ext>
            </a:extLst>
          </a:blip>
          <a:srcRect l="59550" t="20876" r="39888" b="2893"/>
          <a:stretch>
            <a:fillRect/>
          </a:stretch>
        </p:blipFill>
        <p:spPr bwMode="auto">
          <a:xfrm rot="5400000">
            <a:off x="5065184" y="1394884"/>
            <a:ext cx="80433" cy="102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3" descr="_Plaid-Digital_FINAL-NEW.png"/>
          <p:cNvPicPr>
            <a:picLocks noChangeAspect="1"/>
          </p:cNvPicPr>
          <p:nvPr userDrawn="1"/>
        </p:nvPicPr>
        <p:blipFill>
          <a:blip r:embed="rId10">
            <a:extLst>
              <a:ext uri="{28A0092B-C50C-407E-A947-70E740481C1C}">
                <a14:useLocalDpi xmlns:a14="http://schemas.microsoft.com/office/drawing/2010/main" val="0"/>
              </a:ext>
            </a:extLst>
          </a:blip>
          <a:srcRect l="59550" t="20876" r="39888" b="2893"/>
          <a:stretch>
            <a:fillRect/>
          </a:stretch>
        </p:blipFill>
        <p:spPr bwMode="auto">
          <a:xfrm rot="5400000">
            <a:off x="5065184" y="1394884"/>
            <a:ext cx="80433" cy="102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itle Placeholder 1"/>
          <p:cNvSpPr>
            <a:spLocks noGrp="1"/>
          </p:cNvSpPr>
          <p:nvPr>
            <p:ph type="title"/>
          </p:nvPr>
        </p:nvSpPr>
        <p:spPr bwMode="auto">
          <a:xfrm>
            <a:off x="609600" y="482600"/>
            <a:ext cx="1097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title style</a:t>
            </a:r>
          </a:p>
        </p:txBody>
      </p:sp>
      <p:sp>
        <p:nvSpPr>
          <p:cNvPr id="1031" name="Text Placeholder 2"/>
          <p:cNvSpPr>
            <a:spLocks noGrp="1"/>
          </p:cNvSpPr>
          <p:nvPr>
            <p:ph type="body" idx="1"/>
          </p:nvPr>
        </p:nvSpPr>
        <p:spPr bwMode="auto">
          <a:xfrm>
            <a:off x="609600" y="1600200"/>
            <a:ext cx="109728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363200" y="5664200"/>
            <a:ext cx="1539453" cy="981856"/>
          </a:xfrm>
          <a:prstGeom prst="rect">
            <a:avLst/>
          </a:prstGeom>
        </p:spPr>
      </p:pic>
    </p:spTree>
    <p:extLst>
      <p:ext uri="{BB962C8B-B14F-4D97-AF65-F5344CB8AC3E}">
        <p14:creationId xmlns:p14="http://schemas.microsoft.com/office/powerpoint/2010/main" val="40880518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spcBef>
          <a:spcPct val="0"/>
        </a:spcBef>
        <a:spcAft>
          <a:spcPct val="0"/>
        </a:spcAft>
        <a:defRPr sz="32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32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32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32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3200" b="1">
          <a:solidFill>
            <a:schemeClr val="tx1"/>
          </a:solidFill>
          <a:latin typeface="Open Sans" charset="0"/>
          <a:ea typeface="Open Sans" charset="0"/>
          <a:cs typeface="Open Sans" charset="0"/>
        </a:defRPr>
      </a:lvl5pPr>
      <a:lvl6pPr marL="609585" algn="l" rtl="0" eaLnBrk="1" fontAlgn="base" hangingPunct="1">
        <a:spcBef>
          <a:spcPct val="0"/>
        </a:spcBef>
        <a:spcAft>
          <a:spcPct val="0"/>
        </a:spcAft>
        <a:defRPr sz="5600">
          <a:solidFill>
            <a:schemeClr val="tx2"/>
          </a:solidFill>
          <a:latin typeface="Times" pitchFamily="-110" charset="0"/>
          <a:ea typeface="Osaka" pitchFamily="-110" charset="-128"/>
          <a:cs typeface="Osaka" pitchFamily="-110" charset="-128"/>
        </a:defRPr>
      </a:lvl6pPr>
      <a:lvl7pPr marL="1219170" algn="l" rtl="0" eaLnBrk="1" fontAlgn="base" hangingPunct="1">
        <a:spcBef>
          <a:spcPct val="0"/>
        </a:spcBef>
        <a:spcAft>
          <a:spcPct val="0"/>
        </a:spcAft>
        <a:defRPr sz="5600">
          <a:solidFill>
            <a:schemeClr val="tx2"/>
          </a:solidFill>
          <a:latin typeface="Times" pitchFamily="-110" charset="0"/>
          <a:ea typeface="Osaka" pitchFamily="-110" charset="-128"/>
          <a:cs typeface="Osaka" pitchFamily="-110" charset="-128"/>
        </a:defRPr>
      </a:lvl7pPr>
      <a:lvl8pPr marL="1828754" algn="l" rtl="0" eaLnBrk="1" fontAlgn="base" hangingPunct="1">
        <a:spcBef>
          <a:spcPct val="0"/>
        </a:spcBef>
        <a:spcAft>
          <a:spcPct val="0"/>
        </a:spcAft>
        <a:defRPr sz="5600">
          <a:solidFill>
            <a:schemeClr val="tx2"/>
          </a:solidFill>
          <a:latin typeface="Times" pitchFamily="-110" charset="0"/>
          <a:ea typeface="Osaka" pitchFamily="-110" charset="-128"/>
          <a:cs typeface="Osaka" pitchFamily="-110" charset="-128"/>
        </a:defRPr>
      </a:lvl8pPr>
      <a:lvl9pPr marL="2438339" algn="l" rtl="0" eaLnBrk="1" fontAlgn="base" hangingPunct="1">
        <a:spcBef>
          <a:spcPct val="0"/>
        </a:spcBef>
        <a:spcAft>
          <a:spcPct val="0"/>
        </a:spcAft>
        <a:defRPr sz="5600">
          <a:solidFill>
            <a:schemeClr val="tx2"/>
          </a:solidFill>
          <a:latin typeface="Times" pitchFamily="-110" charset="0"/>
          <a:ea typeface="Osaka" pitchFamily="-110" charset="-128"/>
          <a:cs typeface="Osaka" pitchFamily="-110" charset="-128"/>
        </a:defRPr>
      </a:lvl9pPr>
    </p:titleStyle>
    <p:bodyStyle>
      <a:lvl1pPr marL="8466" indent="-8466" algn="l" rtl="0" eaLnBrk="1" fontAlgn="base" hangingPunct="1">
        <a:spcBef>
          <a:spcPts val="800"/>
        </a:spcBef>
        <a:spcAft>
          <a:spcPct val="0"/>
        </a:spcAft>
        <a:defRPr sz="1867">
          <a:solidFill>
            <a:schemeClr val="tx1"/>
          </a:solidFill>
          <a:latin typeface="Open Sans" charset="0"/>
          <a:ea typeface="Open Sans" charset="0"/>
          <a:cs typeface="Open Sans" charset="0"/>
        </a:defRPr>
      </a:lvl1pPr>
      <a:lvl2pPr marL="990575" indent="-380990" algn="l" rtl="0" eaLnBrk="1" fontAlgn="base" hangingPunct="1">
        <a:spcBef>
          <a:spcPts val="800"/>
        </a:spcBef>
        <a:spcAft>
          <a:spcPct val="0"/>
        </a:spcAft>
        <a:buSzPct val="110000"/>
        <a:buFont typeface="Arial" charset="0"/>
        <a:buChar char="•"/>
        <a:defRPr sz="1867">
          <a:solidFill>
            <a:schemeClr val="tx1"/>
          </a:solidFill>
          <a:latin typeface="Open Sans" charset="0"/>
          <a:ea typeface="Open Sans" charset="0"/>
          <a:cs typeface="Open Sans" charset="0"/>
        </a:defRPr>
      </a:lvl2pPr>
      <a:lvl3pPr marL="1600160" indent="-380990" algn="l" rtl="0" eaLnBrk="1" fontAlgn="base" hangingPunct="1">
        <a:spcBef>
          <a:spcPts val="800"/>
        </a:spcBef>
        <a:spcAft>
          <a:spcPct val="0"/>
        </a:spcAft>
        <a:buSzPct val="110000"/>
        <a:buFont typeface=".AppleSystemUIFont" charset="-120"/>
        <a:buChar char="–"/>
        <a:defRPr sz="1867" i="1">
          <a:solidFill>
            <a:schemeClr val="tx1"/>
          </a:solidFill>
          <a:latin typeface="Open Sans" charset="0"/>
          <a:ea typeface="Open Sans" charset="0"/>
          <a:cs typeface="Open Sans" charset="0"/>
        </a:defRPr>
      </a:lvl3pPr>
      <a:lvl4pPr marL="2209745" indent="-380990" algn="l" rtl="0" eaLnBrk="1" fontAlgn="base" hangingPunct="1">
        <a:spcBef>
          <a:spcPts val="800"/>
        </a:spcBef>
        <a:spcAft>
          <a:spcPct val="0"/>
        </a:spcAft>
        <a:buSzPct val="110000"/>
        <a:buFont typeface="Arial" charset="0"/>
        <a:buChar char="•"/>
        <a:defRPr sz="1867">
          <a:solidFill>
            <a:schemeClr val="tx1"/>
          </a:solidFill>
          <a:latin typeface="Open Sans" charset="0"/>
          <a:ea typeface="Open Sans" charset="0"/>
          <a:cs typeface="Open Sans" charset="0"/>
        </a:defRPr>
      </a:lvl4pPr>
      <a:lvl5pPr marL="2743131" indent="-304792" algn="l" rtl="0" eaLnBrk="1" fontAlgn="base" hangingPunct="1">
        <a:spcBef>
          <a:spcPts val="800"/>
        </a:spcBef>
        <a:spcAft>
          <a:spcPct val="0"/>
        </a:spcAft>
        <a:buSzPct val="110000"/>
        <a:buFont typeface=".AppleSystemUIFont" charset="-120"/>
        <a:buChar char="–"/>
        <a:defRPr sz="1867" i="1">
          <a:solidFill>
            <a:schemeClr val="tx1"/>
          </a:solidFill>
          <a:latin typeface="Open Sans" charset="0"/>
          <a:ea typeface="Open Sans" charset="0"/>
          <a:cs typeface="Open Sans" charset="0"/>
        </a:defRPr>
      </a:lvl5pPr>
      <a:lvl6pPr marL="3352716"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6pPr>
      <a:lvl7pPr marL="3962301"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7pPr>
      <a:lvl8pPr marL="4571886"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8pPr>
      <a:lvl9pPr marL="5181470"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7.png"/><Relationship Id="rId2" Type="http://schemas.openxmlformats.org/officeDocument/2006/relationships/notesSlide" Target="../notesSlides/notesSlide16.xml"/><Relationship Id="rId16"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21.png"/><Relationship Id="rId10" Type="http://schemas.openxmlformats.org/officeDocument/2006/relationships/image" Target="../media/image32.png"/><Relationship Id="rId19" Type="http://schemas.openxmlformats.org/officeDocument/2006/relationships/image" Target="../media/image39.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9.tiff"/></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54.tiff"/><Relationship Id="rId4" Type="http://schemas.openxmlformats.org/officeDocument/2006/relationships/hyperlink" Target="https://en.wikipedia.org/wiki/Markov_decision_proces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www.tomshardware.com/news/amd-gonzalo-soc-xbox-scarlett-playstation-ps5,39039.html" TargetMode="External"/><Relationship Id="rId5" Type="http://schemas.openxmlformats.org/officeDocument/2006/relationships/image" Target="../media/image5.tiff"/><Relationship Id="rId4" Type="http://schemas.openxmlformats.org/officeDocument/2006/relationships/hyperlink" Target="https://www.researchgate.net/figure/A-gcell-in-which-a-routing-blockage-occupies-90-of-the-capacity-If-two-tracks-are-used_fig1_24274813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hyperlink" Target="https://en.wikipedia.org/wiki/Stochastic_gradient_descent#Adam" TargetMode="External"/><Relationship Id="rId4" Type="http://schemas.openxmlformats.org/officeDocument/2006/relationships/image" Target="../media/image64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hyperlink" Target="https://towardsdatascience.com/atari-reinforcement-learning-in-depth-part-1-ddqn-ceaa762a546f" TargetMode="Externa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www.google.com/search?q=chip&amp;source=lnms&amp;tbm=isch&amp;sa=X&amp;ved=0ahUKEwjAl_Wm6qXkAhXiRt8KHb2kDfMQ_AUIEigC&amp;biw=1680&amp;bih=845&amp;dpr=2#imgrc=5HUyeISyc1Eg7M:"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21" name="Straight Connector 11"/>
          <p:cNvCxnSpPr>
            <a:cxnSpLocks noChangeShapeType="1"/>
          </p:cNvCxnSpPr>
          <p:nvPr/>
        </p:nvCxnSpPr>
        <p:spPr bwMode="auto">
          <a:xfrm>
            <a:off x="2946400" y="4648200"/>
            <a:ext cx="73152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cxnSp>
      <p:sp>
        <p:nvSpPr>
          <p:cNvPr id="5122" name="Text Placeholder 14"/>
          <p:cNvSpPr txBox="1">
            <a:spLocks/>
          </p:cNvSpPr>
          <p:nvPr/>
        </p:nvSpPr>
        <p:spPr bwMode="auto">
          <a:xfrm>
            <a:off x="2806079" y="2468893"/>
            <a:ext cx="7708304"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marL="4233" marR="0" lvl="0" indent="-4233" algn="l" defTabSz="1219170" rtl="0" eaLnBrk="0" fontAlgn="base" latinLnBrk="0" hangingPunct="0">
              <a:lnSpc>
                <a:spcPct val="100000"/>
              </a:lnSpc>
              <a:spcBef>
                <a:spcPts val="0"/>
              </a:spcBef>
              <a:spcAft>
                <a:spcPct val="0"/>
              </a:spcAft>
              <a:buClrTx/>
              <a:buSzTx/>
              <a:buFontTx/>
              <a:buNone/>
              <a:tabLst/>
              <a:defRPr/>
            </a:pPr>
            <a:r>
              <a:rPr kumimoji="0" lang="en-US" altLang="x-none" sz="4267" b="0" i="0" u="none" strike="noStrike" kern="1200" cap="none" spc="0" normalizeH="0" baseline="0" noProof="0" dirty="0">
                <a:ln>
                  <a:noFill/>
                </a:ln>
                <a:solidFill>
                  <a:srgbClr val="FFFFFF"/>
                </a:solidFill>
                <a:effectLst/>
                <a:uLnTx/>
                <a:uFillTx/>
                <a:latin typeface="Open Sans" charset="0"/>
                <a:ea typeface="ＭＳ Ｐゴシック" charset="-128"/>
              </a:rPr>
              <a:t>A Deep Reinforcement Learning Approach for Global Routing</a:t>
            </a:r>
          </a:p>
        </p:txBody>
      </p:sp>
      <p:sp>
        <p:nvSpPr>
          <p:cNvPr id="5123" name="Text Placeholder 16"/>
          <p:cNvSpPr txBox="1">
            <a:spLocks/>
          </p:cNvSpPr>
          <p:nvPr/>
        </p:nvSpPr>
        <p:spPr bwMode="auto">
          <a:xfrm>
            <a:off x="2844799" y="4851400"/>
            <a:ext cx="8550031" cy="1457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marL="4233" marR="0" lvl="0" indent="-4233" algn="l" defTabSz="1219170" rtl="0" eaLnBrk="0" fontAlgn="base" latinLnBrk="0" hangingPunct="0">
              <a:lnSpc>
                <a:spcPct val="100000"/>
              </a:lnSpc>
              <a:spcBef>
                <a:spcPct val="20000"/>
              </a:spcBef>
              <a:spcAft>
                <a:spcPct val="0"/>
              </a:spcAft>
              <a:buClrTx/>
              <a:buSzTx/>
              <a:buFontTx/>
              <a:buNone/>
              <a:tabLst/>
              <a:defRPr/>
            </a:pPr>
            <a:r>
              <a:rPr kumimoji="0" lang="en-US" altLang="x-none" sz="2133" b="0" i="0" u="none" strike="noStrike" kern="1200" cap="none" spc="0" normalizeH="0" baseline="0" noProof="0" dirty="0">
                <a:ln>
                  <a:noFill/>
                </a:ln>
                <a:solidFill>
                  <a:srgbClr val="FFFFFF"/>
                </a:solidFill>
                <a:effectLst/>
                <a:uLnTx/>
                <a:uFillTx/>
                <a:latin typeface="Open Sans" charset="0"/>
                <a:ea typeface="ＭＳ Ｐゴシック" charset="-128"/>
              </a:rPr>
              <a:t>PhD </a:t>
            </a:r>
            <a:r>
              <a:rPr lang="en-US" altLang="x-none" sz="2133" dirty="0">
                <a:solidFill>
                  <a:srgbClr val="FFFFFF"/>
                </a:solidFill>
                <a:ea typeface="ＭＳ Ｐゴシック" charset="-128"/>
              </a:rPr>
              <a:t>Student: </a:t>
            </a:r>
            <a:r>
              <a:rPr kumimoji="0" lang="en-US" altLang="x-none" sz="2133" b="0" i="0" u="none" strike="noStrike" kern="1200" cap="none" spc="0" normalizeH="0" baseline="0" noProof="0" dirty="0">
                <a:ln>
                  <a:noFill/>
                </a:ln>
                <a:solidFill>
                  <a:srgbClr val="FFFFFF"/>
                </a:solidFill>
                <a:effectLst/>
                <a:uLnTx/>
                <a:uFillTx/>
                <a:latin typeface="Open Sans" charset="0"/>
                <a:ea typeface="ＭＳ Ｐゴシック" charset="-128"/>
              </a:rPr>
              <a:t>Haiguang Liao</a:t>
            </a:r>
          </a:p>
          <a:p>
            <a:pPr marL="4233" marR="0" lvl="0" indent="-4233" algn="l" defTabSz="1219170" rtl="0" eaLnBrk="0" fontAlgn="base" latinLnBrk="0" hangingPunct="0">
              <a:lnSpc>
                <a:spcPct val="100000"/>
              </a:lnSpc>
              <a:spcBef>
                <a:spcPct val="20000"/>
              </a:spcBef>
              <a:spcAft>
                <a:spcPct val="0"/>
              </a:spcAft>
              <a:buClrTx/>
              <a:buSzTx/>
              <a:buFontTx/>
              <a:buNone/>
              <a:tabLst/>
              <a:defRPr/>
            </a:pPr>
            <a:r>
              <a:rPr lang="en-US" altLang="x-none" sz="2133" dirty="0">
                <a:solidFill>
                  <a:srgbClr val="FFFFFF"/>
                </a:solidFill>
                <a:ea typeface="ＭＳ Ｐゴシック" charset="-128"/>
              </a:rPr>
              <a:t>Advisor: </a:t>
            </a:r>
            <a:r>
              <a:rPr kumimoji="0" lang="en-US" altLang="x-none" sz="2133" b="0" i="0" u="none" strike="noStrike" kern="1200" cap="none" spc="0" normalizeH="0" baseline="0" noProof="0" dirty="0" err="1">
                <a:ln>
                  <a:noFill/>
                </a:ln>
                <a:solidFill>
                  <a:srgbClr val="FFFFFF"/>
                </a:solidFill>
                <a:effectLst/>
                <a:uLnTx/>
                <a:uFillTx/>
                <a:latin typeface="Open Sans" charset="0"/>
                <a:ea typeface="ＭＳ Ｐゴシック" charset="-128"/>
              </a:rPr>
              <a:t>Levent</a:t>
            </a:r>
            <a:r>
              <a:rPr kumimoji="0" lang="en-US" altLang="x-none" sz="2133" b="0" i="0" u="none" strike="noStrike" kern="1200" cap="none" spc="0" normalizeH="0" baseline="0" noProof="0" dirty="0">
                <a:ln>
                  <a:noFill/>
                </a:ln>
                <a:solidFill>
                  <a:srgbClr val="FFFFFF"/>
                </a:solidFill>
                <a:effectLst/>
                <a:uLnTx/>
                <a:uFillTx/>
                <a:latin typeface="Open Sans" charset="0"/>
                <a:ea typeface="ＭＳ Ｐゴシック" charset="-128"/>
              </a:rPr>
              <a:t> </a:t>
            </a:r>
            <a:r>
              <a:rPr kumimoji="0" lang="en-US" altLang="x-none" sz="2133" b="0" i="0" u="none" strike="noStrike" kern="1200" cap="none" spc="0" normalizeH="0" baseline="0" noProof="0" dirty="0" err="1">
                <a:ln>
                  <a:noFill/>
                </a:ln>
                <a:solidFill>
                  <a:srgbClr val="FFFFFF"/>
                </a:solidFill>
                <a:effectLst/>
                <a:uLnTx/>
                <a:uFillTx/>
                <a:latin typeface="Open Sans" charset="0"/>
                <a:ea typeface="ＭＳ Ｐゴシック" charset="-128"/>
              </a:rPr>
              <a:t>Burak</a:t>
            </a:r>
            <a:r>
              <a:rPr kumimoji="0" lang="en-US" altLang="x-none" sz="2133" b="0" i="0" u="none" strike="noStrike" kern="1200" cap="none" spc="0" normalizeH="0" baseline="0" noProof="0" dirty="0">
                <a:ln>
                  <a:noFill/>
                </a:ln>
                <a:solidFill>
                  <a:srgbClr val="FFFFFF"/>
                </a:solidFill>
                <a:effectLst/>
                <a:uLnTx/>
                <a:uFillTx/>
                <a:latin typeface="Open Sans" charset="0"/>
                <a:ea typeface="ＭＳ Ｐゴシック" charset="-128"/>
              </a:rPr>
              <a:t> Kara (Mechanical Engineering Department)</a:t>
            </a:r>
          </a:p>
          <a:p>
            <a:pPr marL="4233" marR="0" lvl="0" indent="-4233" algn="l" defTabSz="1219170" rtl="0" eaLnBrk="0" fontAlgn="base" latinLnBrk="0" hangingPunct="0">
              <a:lnSpc>
                <a:spcPct val="100000"/>
              </a:lnSpc>
              <a:spcBef>
                <a:spcPct val="20000"/>
              </a:spcBef>
              <a:spcAft>
                <a:spcPct val="0"/>
              </a:spcAft>
              <a:buClrTx/>
              <a:buSzTx/>
              <a:buFontTx/>
              <a:buNone/>
              <a:tabLst/>
              <a:defRPr/>
            </a:pPr>
            <a:r>
              <a:rPr lang="en-US" altLang="x-none" sz="2133" dirty="0">
                <a:solidFill>
                  <a:srgbClr val="FFFFFF"/>
                </a:solidFill>
                <a:ea typeface="ＭＳ Ｐゴシック" charset="-128"/>
              </a:rPr>
              <a:t>	               </a:t>
            </a:r>
            <a:r>
              <a:rPr kumimoji="0" lang="en-US" altLang="x-none" sz="2133" b="0" i="0" u="none" strike="noStrike" kern="1200" cap="none" spc="0" normalizeH="0" baseline="0" noProof="0" dirty="0">
                <a:ln>
                  <a:noFill/>
                </a:ln>
                <a:solidFill>
                  <a:srgbClr val="FFFFFF"/>
                </a:solidFill>
                <a:effectLst/>
                <a:uLnTx/>
                <a:uFillTx/>
                <a:latin typeface="Open Sans" charset="0"/>
                <a:ea typeface="ＭＳ Ｐゴシック" charset="-128"/>
              </a:rPr>
              <a:t>Barnabas </a:t>
            </a:r>
            <a:r>
              <a:rPr kumimoji="0" lang="en-US" altLang="x-none" sz="2133" b="0" i="0" u="none" strike="noStrike" kern="1200" cap="none" spc="0" normalizeH="0" baseline="0" noProof="0" dirty="0" err="1">
                <a:ln>
                  <a:noFill/>
                </a:ln>
                <a:solidFill>
                  <a:srgbClr val="FFFFFF"/>
                </a:solidFill>
                <a:effectLst/>
                <a:uLnTx/>
                <a:uFillTx/>
                <a:latin typeface="Open Sans" charset="0"/>
                <a:ea typeface="ＭＳ Ｐゴシック" charset="-128"/>
              </a:rPr>
              <a:t>Poczos</a:t>
            </a:r>
            <a:r>
              <a:rPr kumimoji="0" lang="en-US" altLang="x-none" sz="2133" b="0" i="0" u="none" strike="noStrike" kern="1200" cap="none" spc="0" normalizeH="0" baseline="0" noProof="0" dirty="0">
                <a:ln>
                  <a:noFill/>
                </a:ln>
                <a:solidFill>
                  <a:srgbClr val="FFFFFF"/>
                </a:solidFill>
                <a:effectLst/>
                <a:uLnTx/>
                <a:uFillTx/>
                <a:latin typeface="Open Sans" charset="0"/>
                <a:ea typeface="ＭＳ Ｐゴシック" charset="-128"/>
              </a:rPr>
              <a:t> (Machine Learning Department)</a:t>
            </a:r>
          </a:p>
          <a:p>
            <a:pPr marL="4233" marR="0" lvl="0" indent="-4233" algn="l" defTabSz="1219170" rtl="0" eaLnBrk="0" fontAlgn="base" latinLnBrk="0" hangingPunct="0">
              <a:lnSpc>
                <a:spcPct val="100000"/>
              </a:lnSpc>
              <a:spcBef>
                <a:spcPct val="20000"/>
              </a:spcBef>
              <a:spcAft>
                <a:spcPct val="0"/>
              </a:spcAft>
              <a:buClrTx/>
              <a:buSzTx/>
              <a:buFontTx/>
              <a:buNone/>
              <a:tabLst/>
              <a:defRPr/>
            </a:pPr>
            <a:r>
              <a:rPr kumimoji="0" lang="en-US" altLang="x-none" sz="2133" b="0" i="1" u="none" strike="noStrike" kern="1200" cap="none" spc="0" normalizeH="0" baseline="0" noProof="0" dirty="0">
                <a:ln>
                  <a:noFill/>
                </a:ln>
                <a:solidFill>
                  <a:srgbClr val="FFFFFF"/>
                </a:solidFill>
                <a:effectLst/>
                <a:uLnTx/>
                <a:uFillTx/>
                <a:latin typeface="Open Sans" charset="0"/>
                <a:ea typeface="ＭＳ Ｐゴシック" charset="-128"/>
              </a:rPr>
              <a:t>Sep.06.2019</a:t>
            </a:r>
          </a:p>
          <a:p>
            <a:pPr marL="4233" marR="0" lvl="0" indent="-4233" algn="l" defTabSz="1219170" rtl="0" eaLnBrk="0" fontAlgn="base" latinLnBrk="0" hangingPunct="0">
              <a:lnSpc>
                <a:spcPct val="100000"/>
              </a:lnSpc>
              <a:spcBef>
                <a:spcPct val="20000"/>
              </a:spcBef>
              <a:spcAft>
                <a:spcPct val="0"/>
              </a:spcAft>
              <a:buClrTx/>
              <a:buSzTx/>
              <a:buFontTx/>
              <a:buNone/>
              <a:tabLst/>
              <a:defRPr/>
            </a:pPr>
            <a:endParaRPr kumimoji="0" lang="en-US" altLang="x-none" sz="2133" b="0" i="1" u="none" strike="noStrike" kern="1200" cap="none" spc="0" normalizeH="0" baseline="0" noProof="0" dirty="0">
              <a:ln>
                <a:noFill/>
              </a:ln>
              <a:solidFill>
                <a:srgbClr val="FFFFFF"/>
              </a:solidFill>
              <a:effectLst/>
              <a:uLnTx/>
              <a:uFillTx/>
              <a:latin typeface="Open Sans" charset="0"/>
              <a:ea typeface="ＭＳ Ｐゴシック" charset="-128"/>
            </a:endParaRPr>
          </a:p>
        </p:txBody>
      </p:sp>
    </p:spTree>
    <p:extLst>
      <p:ext uri="{BB962C8B-B14F-4D97-AF65-F5344CB8AC3E}">
        <p14:creationId xmlns:p14="http://schemas.microsoft.com/office/powerpoint/2010/main" val="63613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A25C37-E5FA-5345-81AB-2DEC7E0912F1}"/>
              </a:ext>
            </a:extLst>
          </p:cNvPr>
          <p:cNvSpPr/>
          <p:nvPr/>
        </p:nvSpPr>
        <p:spPr bwMode="auto">
          <a:xfrm>
            <a:off x="9353212" y="5904015"/>
            <a:ext cx="2359365" cy="584654"/>
          </a:xfrm>
          <a:prstGeom prst="rect">
            <a:avLst/>
          </a:prstGeom>
          <a:solidFill>
            <a:schemeClr val="accent1">
              <a:alpha val="0"/>
            </a:schemeClr>
          </a:solid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2" name="Title 1">
            <a:extLst>
              <a:ext uri="{FF2B5EF4-FFF2-40B4-BE49-F238E27FC236}">
                <a16:creationId xmlns:a16="http://schemas.microsoft.com/office/drawing/2014/main" id="{B642B045-AB23-9248-8640-93E93A33F308}"/>
              </a:ext>
            </a:extLst>
          </p:cNvPr>
          <p:cNvSpPr>
            <a:spLocks noGrp="1"/>
          </p:cNvSpPr>
          <p:nvPr>
            <p:ph type="title"/>
          </p:nvPr>
        </p:nvSpPr>
        <p:spPr/>
        <p:txBody>
          <a:bodyPr/>
          <a:lstStyle/>
          <a:p>
            <a:r>
              <a:rPr lang="en-US" dirty="0"/>
              <a:t>Methods</a:t>
            </a:r>
          </a:p>
        </p:txBody>
      </p:sp>
      <p:sp>
        <p:nvSpPr>
          <p:cNvPr id="29" name="Rectangle 28">
            <a:extLst>
              <a:ext uri="{FF2B5EF4-FFF2-40B4-BE49-F238E27FC236}">
                <a16:creationId xmlns:a16="http://schemas.microsoft.com/office/drawing/2014/main" id="{E20A478B-ACB0-E04E-B7B0-CF700CC47DF4}"/>
              </a:ext>
            </a:extLst>
          </p:cNvPr>
          <p:cNvSpPr/>
          <p:nvPr/>
        </p:nvSpPr>
        <p:spPr>
          <a:xfrm>
            <a:off x="609600" y="926068"/>
            <a:ext cx="1364476" cy="369332"/>
          </a:xfrm>
          <a:prstGeom prst="rect">
            <a:avLst/>
          </a:prstGeom>
        </p:spPr>
        <p:txBody>
          <a:bodyPr wrap="none">
            <a:spAutoFit/>
          </a:bodyPr>
          <a:lstStyle/>
          <a:p>
            <a:r>
              <a:rPr lang="en-US" dirty="0">
                <a:solidFill>
                  <a:srgbClr val="FF0000"/>
                </a:solidFill>
              </a:rPr>
              <a:t>DQN router</a:t>
            </a:r>
          </a:p>
        </p:txBody>
      </p:sp>
      <p:sp>
        <p:nvSpPr>
          <p:cNvPr id="34" name="TextBox 33">
            <a:extLst>
              <a:ext uri="{FF2B5EF4-FFF2-40B4-BE49-F238E27FC236}">
                <a16:creationId xmlns:a16="http://schemas.microsoft.com/office/drawing/2014/main" id="{FFFB097C-93D7-5743-A897-3387E7900A60}"/>
              </a:ext>
            </a:extLst>
          </p:cNvPr>
          <p:cNvSpPr txBox="1"/>
          <p:nvPr/>
        </p:nvSpPr>
        <p:spPr>
          <a:xfrm>
            <a:off x="235310" y="2782790"/>
            <a:ext cx="5148197" cy="2585323"/>
          </a:xfrm>
          <a:prstGeom prst="rect">
            <a:avLst/>
          </a:prstGeom>
          <a:noFill/>
        </p:spPr>
        <p:txBody>
          <a:bodyPr wrap="square" rtlCol="0">
            <a:spAutoFit/>
          </a:bodyPr>
          <a:lstStyle/>
          <a:p>
            <a:r>
              <a:rPr lang="en-US" dirty="0"/>
              <a:t>Training Q-network by minimizing loss function:</a:t>
            </a:r>
          </a:p>
          <a:p>
            <a:endParaRPr lang="en-US" dirty="0"/>
          </a:p>
          <a:p>
            <a:endParaRPr lang="en-US" dirty="0"/>
          </a:p>
          <a:p>
            <a:endParaRPr lang="en-US" dirty="0"/>
          </a:p>
          <a:p>
            <a:endParaRPr lang="en-US" dirty="0"/>
          </a:p>
          <a:p>
            <a:endParaRPr lang="en-US" dirty="0"/>
          </a:p>
          <a:p>
            <a:r>
              <a:rPr lang="en-US" dirty="0"/>
              <a:t>Optimizer:  Adam </a:t>
            </a:r>
          </a:p>
          <a:p>
            <a:r>
              <a:rPr lang="en-US" dirty="0"/>
              <a:t>Framework: </a:t>
            </a:r>
            <a:r>
              <a:rPr lang="en-US" i="1" dirty="0" err="1"/>
              <a:t>Tensorflow</a:t>
            </a:r>
            <a:endParaRPr lang="en-US" i="1" dirty="0"/>
          </a:p>
          <a:p>
            <a:r>
              <a:rPr lang="en-US" dirty="0"/>
              <a:t>Machine: Workstation with Intel Core i7</a:t>
            </a:r>
          </a:p>
        </p:txBody>
      </p:sp>
      <p:pic>
        <p:nvPicPr>
          <p:cNvPr id="36" name="Picture 35" descr="A picture containing furniture&#10;&#10;Description automatically generated">
            <a:extLst>
              <a:ext uri="{FF2B5EF4-FFF2-40B4-BE49-F238E27FC236}">
                <a16:creationId xmlns:a16="http://schemas.microsoft.com/office/drawing/2014/main" id="{75F414A2-92BA-D449-97AC-21C759F7157D}"/>
              </a:ext>
            </a:extLst>
          </p:cNvPr>
          <p:cNvPicPr>
            <a:picLocks noChangeAspect="1"/>
          </p:cNvPicPr>
          <p:nvPr/>
        </p:nvPicPr>
        <p:blipFill>
          <a:blip r:embed="rId3"/>
          <a:stretch>
            <a:fillRect/>
          </a:stretch>
        </p:blipFill>
        <p:spPr>
          <a:xfrm>
            <a:off x="361367" y="3300029"/>
            <a:ext cx="3454528" cy="373378"/>
          </a:xfrm>
          <a:prstGeom prst="rect">
            <a:avLst/>
          </a:prstGeom>
          <a:ln w="28575">
            <a:solidFill>
              <a:srgbClr val="7030A0"/>
            </a:solidFill>
          </a:ln>
        </p:spPr>
      </p:pic>
      <p:pic>
        <p:nvPicPr>
          <p:cNvPr id="38" name="Picture 37">
            <a:extLst>
              <a:ext uri="{FF2B5EF4-FFF2-40B4-BE49-F238E27FC236}">
                <a16:creationId xmlns:a16="http://schemas.microsoft.com/office/drawing/2014/main" id="{0A1FE9E4-7A38-EF44-9BF1-29A95DBF29AB}"/>
              </a:ext>
            </a:extLst>
          </p:cNvPr>
          <p:cNvPicPr>
            <a:picLocks noChangeAspect="1"/>
          </p:cNvPicPr>
          <p:nvPr/>
        </p:nvPicPr>
        <p:blipFill>
          <a:blip r:embed="rId4"/>
          <a:stretch>
            <a:fillRect/>
          </a:stretch>
        </p:blipFill>
        <p:spPr>
          <a:xfrm>
            <a:off x="346184" y="3729729"/>
            <a:ext cx="4559474" cy="345723"/>
          </a:xfrm>
          <a:prstGeom prst="rect">
            <a:avLst/>
          </a:prstGeom>
        </p:spPr>
      </p:pic>
      <p:sp>
        <p:nvSpPr>
          <p:cNvPr id="43" name="TextBox 42">
            <a:extLst>
              <a:ext uri="{FF2B5EF4-FFF2-40B4-BE49-F238E27FC236}">
                <a16:creationId xmlns:a16="http://schemas.microsoft.com/office/drawing/2014/main" id="{B3ACDBA5-82A9-1C46-A1E7-8E38E31F6813}"/>
              </a:ext>
            </a:extLst>
          </p:cNvPr>
          <p:cNvSpPr txBox="1"/>
          <p:nvPr/>
        </p:nvSpPr>
        <p:spPr>
          <a:xfrm>
            <a:off x="2724933" y="704334"/>
            <a:ext cx="2658574" cy="369332"/>
          </a:xfrm>
          <a:prstGeom prst="rect">
            <a:avLst/>
          </a:prstGeom>
          <a:noFill/>
          <a:ln w="28575">
            <a:solidFill>
              <a:srgbClr val="7030A0"/>
            </a:solidFill>
          </a:ln>
        </p:spPr>
        <p:txBody>
          <a:bodyPr wrap="square" rtlCol="0">
            <a:spAutoFit/>
          </a:bodyPr>
          <a:lstStyle/>
          <a:p>
            <a:pPr algn="ctr"/>
            <a:r>
              <a:rPr lang="en-US" b="1" dirty="0">
                <a:solidFill>
                  <a:srgbClr val="FF0000"/>
                </a:solidFill>
              </a:rPr>
              <a:t>Transition: (s, a, s’, r)</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1A640C0-F208-954A-8B7D-0AB659FA56D7}"/>
                  </a:ext>
                </a:extLst>
              </p:cNvPr>
              <p:cNvSpPr txBox="1"/>
              <p:nvPr/>
            </p:nvSpPr>
            <p:spPr>
              <a:xfrm>
                <a:off x="5942922" y="4252340"/>
                <a:ext cx="4018496" cy="646331"/>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-greedy Algorithm:</a:t>
                </a:r>
              </a:p>
              <a:p>
                <a:endParaRPr lang="en-US" dirty="0"/>
              </a:p>
            </p:txBody>
          </p:sp>
        </mc:Choice>
        <mc:Fallback xmlns="">
          <p:sp>
            <p:nvSpPr>
              <p:cNvPr id="44" name="TextBox 43">
                <a:extLst>
                  <a:ext uri="{FF2B5EF4-FFF2-40B4-BE49-F238E27FC236}">
                    <a16:creationId xmlns:a16="http://schemas.microsoft.com/office/drawing/2014/main" id="{A1A640C0-F208-954A-8B7D-0AB659FA56D7}"/>
                  </a:ext>
                </a:extLst>
              </p:cNvPr>
              <p:cNvSpPr txBox="1">
                <a:spLocks noRot="1" noChangeAspect="1" noMove="1" noResize="1" noEditPoints="1" noAdjustHandles="1" noChangeArrowheads="1" noChangeShapeType="1" noTextEdit="1"/>
              </p:cNvSpPr>
              <p:nvPr/>
            </p:nvSpPr>
            <p:spPr>
              <a:xfrm>
                <a:off x="5942922" y="4252340"/>
                <a:ext cx="4018496" cy="646331"/>
              </a:xfrm>
              <a:prstGeom prst="rect">
                <a:avLst/>
              </a:prstGeom>
              <a:blipFill>
                <a:blip r:embed="rId5"/>
                <a:stretch>
                  <a:fillRect t="-3846"/>
                </a:stretch>
              </a:blipFill>
            </p:spPr>
            <p:txBody>
              <a:bodyPr/>
              <a:lstStyle/>
              <a:p>
                <a:r>
                  <a:rPr lang="en-US">
                    <a:noFill/>
                  </a:rPr>
                  <a:t> </a:t>
                </a:r>
              </a:p>
            </p:txBody>
          </p:sp>
        </mc:Fallback>
      </mc:AlternateContent>
      <p:pic>
        <p:nvPicPr>
          <p:cNvPr id="48" name="Picture 47" descr="A close up of a logo&#10;&#10;Description automatically generated">
            <a:extLst>
              <a:ext uri="{FF2B5EF4-FFF2-40B4-BE49-F238E27FC236}">
                <a16:creationId xmlns:a16="http://schemas.microsoft.com/office/drawing/2014/main" id="{6187D290-0C6A-1E47-A22E-BD94AEFD5F62}"/>
              </a:ext>
            </a:extLst>
          </p:cNvPr>
          <p:cNvPicPr>
            <a:picLocks noChangeAspect="1"/>
          </p:cNvPicPr>
          <p:nvPr/>
        </p:nvPicPr>
        <p:blipFill>
          <a:blip r:embed="rId6"/>
          <a:stretch>
            <a:fillRect/>
          </a:stretch>
        </p:blipFill>
        <p:spPr>
          <a:xfrm>
            <a:off x="6105760" y="4635765"/>
            <a:ext cx="3681507" cy="641276"/>
          </a:xfrm>
          <a:prstGeom prst="rect">
            <a:avLst/>
          </a:prstGeom>
          <a:ln w="28575">
            <a:solidFill>
              <a:srgbClr val="7030A0"/>
            </a:solidFill>
          </a:ln>
        </p:spPr>
      </p:pic>
      <p:sp>
        <p:nvSpPr>
          <p:cNvPr id="49" name="TextBox 48">
            <a:extLst>
              <a:ext uri="{FF2B5EF4-FFF2-40B4-BE49-F238E27FC236}">
                <a16:creationId xmlns:a16="http://schemas.microsoft.com/office/drawing/2014/main" id="{A1FEC369-BF45-8E43-A56E-682D65835D93}"/>
              </a:ext>
            </a:extLst>
          </p:cNvPr>
          <p:cNvSpPr txBox="1"/>
          <p:nvPr/>
        </p:nvSpPr>
        <p:spPr>
          <a:xfrm>
            <a:off x="5989886" y="5539772"/>
            <a:ext cx="4018496" cy="369332"/>
          </a:xfrm>
          <a:prstGeom prst="rect">
            <a:avLst/>
          </a:prstGeom>
          <a:noFill/>
        </p:spPr>
        <p:txBody>
          <a:bodyPr wrap="square" rtlCol="0">
            <a:spAutoFit/>
          </a:bodyPr>
          <a:lstStyle/>
          <a:p>
            <a:r>
              <a:rPr lang="en-US" dirty="0"/>
              <a:t>Reward Design:</a:t>
            </a:r>
          </a:p>
        </p:txBody>
      </p:sp>
      <p:pic>
        <p:nvPicPr>
          <p:cNvPr id="51" name="Picture 50" descr="A close up of a logo&#10;&#10;Description automatically generated">
            <a:extLst>
              <a:ext uri="{FF2B5EF4-FFF2-40B4-BE49-F238E27FC236}">
                <a16:creationId xmlns:a16="http://schemas.microsoft.com/office/drawing/2014/main" id="{A3290D71-B64E-E541-8DFF-0893882CC365}"/>
              </a:ext>
            </a:extLst>
          </p:cNvPr>
          <p:cNvPicPr>
            <a:picLocks noChangeAspect="1"/>
          </p:cNvPicPr>
          <p:nvPr/>
        </p:nvPicPr>
        <p:blipFill>
          <a:blip r:embed="rId7"/>
          <a:stretch>
            <a:fillRect/>
          </a:stretch>
        </p:blipFill>
        <p:spPr>
          <a:xfrm>
            <a:off x="6128372" y="5904015"/>
            <a:ext cx="3015094" cy="584654"/>
          </a:xfrm>
          <a:prstGeom prst="rect">
            <a:avLst/>
          </a:prstGeom>
          <a:ln w="28575">
            <a:solidFill>
              <a:srgbClr val="7030A0"/>
            </a:solidFill>
          </a:ln>
        </p:spPr>
      </p:pic>
      <p:sp>
        <p:nvSpPr>
          <p:cNvPr id="16" name="TextBox 15">
            <a:extLst>
              <a:ext uri="{FF2B5EF4-FFF2-40B4-BE49-F238E27FC236}">
                <a16:creationId xmlns:a16="http://schemas.microsoft.com/office/drawing/2014/main" id="{B705B486-8968-0E48-8078-EAE32D34FA4D}"/>
              </a:ext>
            </a:extLst>
          </p:cNvPr>
          <p:cNvSpPr txBox="1"/>
          <p:nvPr/>
        </p:nvSpPr>
        <p:spPr>
          <a:xfrm>
            <a:off x="11556124" y="6488668"/>
            <a:ext cx="312906" cy="369332"/>
          </a:xfrm>
          <a:prstGeom prst="rect">
            <a:avLst/>
          </a:prstGeom>
          <a:noFill/>
        </p:spPr>
        <p:txBody>
          <a:bodyPr wrap="none" rtlCol="0">
            <a:spAutoFit/>
          </a:bodyPr>
          <a:lstStyle/>
          <a:p>
            <a:r>
              <a:rPr lang="en-US" dirty="0"/>
              <a:t>9</a:t>
            </a:r>
          </a:p>
        </p:txBody>
      </p:sp>
      <p:pic>
        <p:nvPicPr>
          <p:cNvPr id="8" name="Picture 7" descr="A close up of a sign&#10;&#10;Description automatically generated">
            <a:extLst>
              <a:ext uri="{FF2B5EF4-FFF2-40B4-BE49-F238E27FC236}">
                <a16:creationId xmlns:a16="http://schemas.microsoft.com/office/drawing/2014/main" id="{A7A87518-FF69-914A-894A-A50BE80B9C4F}"/>
              </a:ext>
            </a:extLst>
          </p:cNvPr>
          <p:cNvPicPr>
            <a:picLocks noChangeAspect="1"/>
          </p:cNvPicPr>
          <p:nvPr/>
        </p:nvPicPr>
        <p:blipFill>
          <a:blip r:embed="rId8"/>
          <a:stretch>
            <a:fillRect/>
          </a:stretch>
        </p:blipFill>
        <p:spPr>
          <a:xfrm>
            <a:off x="4570515" y="293939"/>
            <a:ext cx="7356857" cy="3896056"/>
          </a:xfrm>
          <a:prstGeom prst="rect">
            <a:avLst/>
          </a:prstGeom>
        </p:spPr>
      </p:pic>
      <p:sp>
        <p:nvSpPr>
          <p:cNvPr id="14" name="TextBox 13">
            <a:extLst>
              <a:ext uri="{FF2B5EF4-FFF2-40B4-BE49-F238E27FC236}">
                <a16:creationId xmlns:a16="http://schemas.microsoft.com/office/drawing/2014/main" id="{95FEFC35-C26A-B442-9D94-459083010169}"/>
              </a:ext>
            </a:extLst>
          </p:cNvPr>
          <p:cNvSpPr txBox="1"/>
          <p:nvPr/>
        </p:nvSpPr>
        <p:spPr>
          <a:xfrm>
            <a:off x="9281952" y="5534683"/>
            <a:ext cx="2645124" cy="369332"/>
          </a:xfrm>
          <a:prstGeom prst="rect">
            <a:avLst/>
          </a:prstGeom>
          <a:noFill/>
        </p:spPr>
        <p:txBody>
          <a:bodyPr wrap="square" rtlCol="0">
            <a:spAutoFit/>
          </a:bodyPr>
          <a:lstStyle/>
          <a:p>
            <a:r>
              <a:rPr lang="en-US" dirty="0"/>
              <a:t>Termination Condition:</a:t>
            </a:r>
          </a:p>
        </p:txBody>
      </p:sp>
      <p:sp>
        <p:nvSpPr>
          <p:cNvPr id="4" name="Rectangle 3">
            <a:extLst>
              <a:ext uri="{FF2B5EF4-FFF2-40B4-BE49-F238E27FC236}">
                <a16:creationId xmlns:a16="http://schemas.microsoft.com/office/drawing/2014/main" id="{F4623186-DCA6-2F4E-B4F7-504906DC4EEF}"/>
              </a:ext>
            </a:extLst>
          </p:cNvPr>
          <p:cNvSpPr/>
          <p:nvPr/>
        </p:nvSpPr>
        <p:spPr>
          <a:xfrm>
            <a:off x="9353212" y="5938754"/>
            <a:ext cx="2119209" cy="523220"/>
          </a:xfrm>
          <a:prstGeom prst="rect">
            <a:avLst/>
          </a:prstGeom>
        </p:spPr>
        <p:txBody>
          <a:bodyPr wrap="square">
            <a:spAutoFit/>
          </a:bodyPr>
          <a:lstStyle/>
          <a:p>
            <a:r>
              <a:rPr lang="en-US" sz="1400" dirty="0">
                <a:solidFill>
                  <a:srgbClr val="FF0000"/>
                </a:solidFill>
              </a:rPr>
              <a:t>- Max Step Reached</a:t>
            </a:r>
          </a:p>
          <a:p>
            <a:r>
              <a:rPr lang="en-US" sz="1400" dirty="0">
                <a:solidFill>
                  <a:srgbClr val="FF0000"/>
                </a:solidFill>
              </a:rPr>
              <a:t>- Target Pin Reached</a:t>
            </a:r>
          </a:p>
        </p:txBody>
      </p:sp>
    </p:spTree>
    <p:extLst>
      <p:ext uri="{BB962C8B-B14F-4D97-AF65-F5344CB8AC3E}">
        <p14:creationId xmlns:p14="http://schemas.microsoft.com/office/powerpoint/2010/main" val="327797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p:bldP spid="43" grpId="0" animBg="1"/>
      <p:bldP spid="44" grpId="0"/>
      <p:bldP spid="49" grpId="0"/>
      <p:bldP spid="14"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B045-AB23-9248-8640-93E93A33F308}"/>
              </a:ext>
            </a:extLst>
          </p:cNvPr>
          <p:cNvSpPr>
            <a:spLocks noGrp="1"/>
          </p:cNvSpPr>
          <p:nvPr>
            <p:ph type="title"/>
          </p:nvPr>
        </p:nvSpPr>
        <p:spPr/>
        <p:txBody>
          <a:bodyPr/>
          <a:lstStyle/>
          <a:p>
            <a:r>
              <a:rPr lang="en-US" dirty="0"/>
              <a:t>Methods</a:t>
            </a:r>
          </a:p>
        </p:txBody>
      </p:sp>
      <p:sp>
        <p:nvSpPr>
          <p:cNvPr id="29" name="Rectangle 28">
            <a:extLst>
              <a:ext uri="{FF2B5EF4-FFF2-40B4-BE49-F238E27FC236}">
                <a16:creationId xmlns:a16="http://schemas.microsoft.com/office/drawing/2014/main" id="{E20A478B-ACB0-E04E-B7B0-CF700CC47DF4}"/>
              </a:ext>
            </a:extLst>
          </p:cNvPr>
          <p:cNvSpPr/>
          <p:nvPr/>
        </p:nvSpPr>
        <p:spPr>
          <a:xfrm>
            <a:off x="609600" y="926068"/>
            <a:ext cx="4852610" cy="369332"/>
          </a:xfrm>
          <a:prstGeom prst="rect">
            <a:avLst/>
          </a:prstGeom>
        </p:spPr>
        <p:txBody>
          <a:bodyPr wrap="none">
            <a:spAutoFit/>
          </a:bodyPr>
          <a:lstStyle/>
          <a:p>
            <a:r>
              <a:rPr lang="en-US" dirty="0">
                <a:solidFill>
                  <a:srgbClr val="FF0000"/>
                </a:solidFill>
              </a:rPr>
              <a:t>Optimized parameters and network structures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3406D9-192C-0F45-99AE-32BD40E9ABC0}"/>
                  </a:ext>
                </a:extLst>
              </p:cNvPr>
              <p:cNvSpPr txBox="1"/>
              <p:nvPr/>
            </p:nvSpPr>
            <p:spPr>
              <a:xfrm>
                <a:off x="6127213" y="2909467"/>
                <a:ext cx="5944235" cy="1631216"/>
              </a:xfrm>
              <a:prstGeom prst="rect">
                <a:avLst/>
              </a:prstGeom>
              <a:noFill/>
              <a:ln w="28575">
                <a:solidFill>
                  <a:srgbClr val="7030A0"/>
                </a:solidFill>
              </a:ln>
            </p:spPr>
            <p:txBody>
              <a:bodyPr wrap="square" rtlCol="0">
                <a:spAutoFit/>
              </a:bodyPr>
              <a:lstStyle/>
              <a:p>
                <a:r>
                  <a:rPr lang="en-US" sz="2000" b="1" dirty="0"/>
                  <a:t>DQN Model Parameters:</a:t>
                </a:r>
              </a:p>
              <a:p>
                <a:r>
                  <a:rPr lang="en-US" sz="2000" dirty="0">
                    <a:solidFill>
                      <a:srgbClr val="7030A0"/>
                    </a:solidFill>
                  </a:rPr>
                  <a:t>Learning rate: 1e-4	Batch Size: 32</a:t>
                </a:r>
              </a:p>
              <a:p>
                <a:r>
                  <a:rPr lang="en-US" sz="2000" dirty="0">
                    <a:solidFill>
                      <a:srgbClr val="7030A0"/>
                    </a:solidFill>
                  </a:rPr>
                  <a:t>Buffer Size: 50000	Burn-in Size: 10000</a:t>
                </a:r>
              </a:p>
              <a:p>
                <a:r>
                  <a:rPr lang="en-US" sz="2000" dirty="0">
                    <a:solidFill>
                      <a:srgbClr val="7030A0"/>
                    </a:solidFill>
                  </a:rPr>
                  <a:t>Discount factor, </a:t>
                </a:r>
                <a14:m>
                  <m:oMath xmlns:m="http://schemas.openxmlformats.org/officeDocument/2006/math">
                    <m:r>
                      <a:rPr lang="en-US" sz="2000" b="0" i="1" smtClean="0">
                        <a:solidFill>
                          <a:srgbClr val="7030A0"/>
                        </a:solidFill>
                        <a:latin typeface="Cambria Math" panose="02040503050406030204" pitchFamily="18" charset="0"/>
                        <a:ea typeface="Cambria Math" panose="02040503050406030204" pitchFamily="18" charset="0"/>
                      </a:rPr>
                      <m:t>𝛾</m:t>
                    </m:r>
                  </m:oMath>
                </a14:m>
                <a:r>
                  <a:rPr lang="en-US" sz="2000" dirty="0">
                    <a:solidFill>
                      <a:srgbClr val="7030A0"/>
                    </a:solidFill>
                  </a:rPr>
                  <a:t>: 0.9	Epsilon, </a:t>
                </a:r>
                <a14:m>
                  <m:oMath xmlns:m="http://schemas.openxmlformats.org/officeDocument/2006/math">
                    <m:r>
                      <a:rPr lang="en-US" sz="2000" i="1" smtClean="0">
                        <a:solidFill>
                          <a:srgbClr val="7030A0"/>
                        </a:solidFill>
                        <a:latin typeface="Cambria Math" panose="02040503050406030204" pitchFamily="18" charset="0"/>
                        <a:ea typeface="Cambria Math" panose="02040503050406030204" pitchFamily="18" charset="0"/>
                      </a:rPr>
                      <m:t>𝜀</m:t>
                    </m:r>
                  </m:oMath>
                </a14:m>
                <a:r>
                  <a:rPr lang="en-US" sz="2000" dirty="0">
                    <a:solidFill>
                      <a:srgbClr val="7030A0"/>
                    </a:solidFill>
                  </a:rPr>
                  <a:t>: 0.05</a:t>
                </a:r>
              </a:p>
              <a:p>
                <a:r>
                  <a:rPr lang="en-US" sz="2000" dirty="0">
                    <a:solidFill>
                      <a:srgbClr val="7030A0"/>
                    </a:solidFill>
                  </a:rPr>
                  <a:t>Max Episodes: 5000	Activation Function: </a:t>
                </a:r>
                <a:r>
                  <a:rPr lang="en-US" sz="2000" dirty="0" err="1">
                    <a:solidFill>
                      <a:srgbClr val="7030A0"/>
                    </a:solidFill>
                  </a:rPr>
                  <a:t>ReLU</a:t>
                </a:r>
                <a:endParaRPr lang="en-US" sz="2000" dirty="0">
                  <a:solidFill>
                    <a:srgbClr val="7030A0"/>
                  </a:solidFill>
                </a:endParaRPr>
              </a:p>
            </p:txBody>
          </p:sp>
        </mc:Choice>
        <mc:Fallback xmlns="">
          <p:sp>
            <p:nvSpPr>
              <p:cNvPr id="21" name="TextBox 20">
                <a:extLst>
                  <a:ext uri="{FF2B5EF4-FFF2-40B4-BE49-F238E27FC236}">
                    <a16:creationId xmlns:a16="http://schemas.microsoft.com/office/drawing/2014/main" id="{463406D9-192C-0F45-99AE-32BD40E9ABC0}"/>
                  </a:ext>
                </a:extLst>
              </p:cNvPr>
              <p:cNvSpPr txBox="1">
                <a:spLocks noRot="1" noChangeAspect="1" noMove="1" noResize="1" noEditPoints="1" noAdjustHandles="1" noChangeArrowheads="1" noChangeShapeType="1" noTextEdit="1"/>
              </p:cNvSpPr>
              <p:nvPr/>
            </p:nvSpPr>
            <p:spPr>
              <a:xfrm>
                <a:off x="6127213" y="2909467"/>
                <a:ext cx="5944235" cy="1631216"/>
              </a:xfrm>
              <a:prstGeom prst="rect">
                <a:avLst/>
              </a:prstGeom>
              <a:blipFill>
                <a:blip r:embed="rId3"/>
                <a:stretch>
                  <a:fillRect l="-636" t="-1527" b="-3817"/>
                </a:stretch>
              </a:blipFill>
              <a:ln w="28575">
                <a:solidFill>
                  <a:srgbClr val="7030A0"/>
                </a:solidFill>
              </a:ln>
            </p:spPr>
            <p:txBody>
              <a:bodyPr/>
              <a:lstStyle/>
              <a:p>
                <a:r>
                  <a:rPr lang="en-US">
                    <a:noFill/>
                  </a:rPr>
                  <a:t> </a:t>
                </a:r>
              </a:p>
            </p:txBody>
          </p:sp>
        </mc:Fallback>
      </mc:AlternateContent>
      <p:sp>
        <p:nvSpPr>
          <p:cNvPr id="11" name="Oval 10">
            <a:extLst>
              <a:ext uri="{FF2B5EF4-FFF2-40B4-BE49-F238E27FC236}">
                <a16:creationId xmlns:a16="http://schemas.microsoft.com/office/drawing/2014/main" id="{85669986-EA91-3248-936C-16FF22E8BB09}"/>
              </a:ext>
            </a:extLst>
          </p:cNvPr>
          <p:cNvSpPr/>
          <p:nvPr/>
        </p:nvSpPr>
        <p:spPr bwMode="auto">
          <a:xfrm>
            <a:off x="533289" y="2816344"/>
            <a:ext cx="304800" cy="304800"/>
          </a:xfrm>
          <a:prstGeom prst="ellips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 name="Oval 11">
            <a:extLst>
              <a:ext uri="{FF2B5EF4-FFF2-40B4-BE49-F238E27FC236}">
                <a16:creationId xmlns:a16="http://schemas.microsoft.com/office/drawing/2014/main" id="{3F800F35-E325-5A44-A93B-EB3D9E6E83EB}"/>
              </a:ext>
            </a:extLst>
          </p:cNvPr>
          <p:cNvSpPr/>
          <p:nvPr/>
        </p:nvSpPr>
        <p:spPr bwMode="auto">
          <a:xfrm>
            <a:off x="533289" y="3387844"/>
            <a:ext cx="304800" cy="304800"/>
          </a:xfrm>
          <a:prstGeom prst="ellips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3" name="Oval 12">
            <a:extLst>
              <a:ext uri="{FF2B5EF4-FFF2-40B4-BE49-F238E27FC236}">
                <a16:creationId xmlns:a16="http://schemas.microsoft.com/office/drawing/2014/main" id="{BE15B341-52C1-B24D-9ED1-24C7C3918F7D}"/>
              </a:ext>
            </a:extLst>
          </p:cNvPr>
          <p:cNvSpPr/>
          <p:nvPr/>
        </p:nvSpPr>
        <p:spPr bwMode="auto">
          <a:xfrm>
            <a:off x="520589" y="4530844"/>
            <a:ext cx="304800" cy="304800"/>
          </a:xfrm>
          <a:prstGeom prst="ellips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4" name="Oval 13">
            <a:extLst>
              <a:ext uri="{FF2B5EF4-FFF2-40B4-BE49-F238E27FC236}">
                <a16:creationId xmlns:a16="http://schemas.microsoft.com/office/drawing/2014/main" id="{EABA39D7-61BC-9A4C-9C5E-7332921AF3D8}"/>
              </a:ext>
            </a:extLst>
          </p:cNvPr>
          <p:cNvSpPr/>
          <p:nvPr/>
        </p:nvSpPr>
        <p:spPr bwMode="auto">
          <a:xfrm>
            <a:off x="520589" y="5102344"/>
            <a:ext cx="304800" cy="304800"/>
          </a:xfrm>
          <a:prstGeom prst="ellips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5" name="Oval 14">
            <a:extLst>
              <a:ext uri="{FF2B5EF4-FFF2-40B4-BE49-F238E27FC236}">
                <a16:creationId xmlns:a16="http://schemas.microsoft.com/office/drawing/2014/main" id="{A0E553F2-49B1-7046-B34B-AE1DDC1FEF5E}"/>
              </a:ext>
            </a:extLst>
          </p:cNvPr>
          <p:cNvSpPr/>
          <p:nvPr/>
        </p:nvSpPr>
        <p:spPr bwMode="auto">
          <a:xfrm>
            <a:off x="1752489" y="22067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 name="Oval 15">
            <a:extLst>
              <a:ext uri="{FF2B5EF4-FFF2-40B4-BE49-F238E27FC236}">
                <a16:creationId xmlns:a16="http://schemas.microsoft.com/office/drawing/2014/main" id="{C8CFE47D-86CF-3A45-910C-03D42129A333}"/>
              </a:ext>
            </a:extLst>
          </p:cNvPr>
          <p:cNvSpPr/>
          <p:nvPr/>
        </p:nvSpPr>
        <p:spPr bwMode="auto">
          <a:xfrm>
            <a:off x="1752489" y="27782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 name="Oval 16">
            <a:extLst>
              <a:ext uri="{FF2B5EF4-FFF2-40B4-BE49-F238E27FC236}">
                <a16:creationId xmlns:a16="http://schemas.microsoft.com/office/drawing/2014/main" id="{ABBF3C10-A0C9-DC4F-B899-7ECBC3768B54}"/>
              </a:ext>
            </a:extLst>
          </p:cNvPr>
          <p:cNvSpPr/>
          <p:nvPr/>
        </p:nvSpPr>
        <p:spPr bwMode="auto">
          <a:xfrm>
            <a:off x="1752489" y="48356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8" name="Oval 17">
            <a:extLst>
              <a:ext uri="{FF2B5EF4-FFF2-40B4-BE49-F238E27FC236}">
                <a16:creationId xmlns:a16="http://schemas.microsoft.com/office/drawing/2014/main" id="{7B44CE9E-C370-014C-979F-BE49317B7AD2}"/>
              </a:ext>
            </a:extLst>
          </p:cNvPr>
          <p:cNvSpPr/>
          <p:nvPr/>
        </p:nvSpPr>
        <p:spPr bwMode="auto">
          <a:xfrm>
            <a:off x="1752489" y="54071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9" name="Oval 18">
            <a:extLst>
              <a:ext uri="{FF2B5EF4-FFF2-40B4-BE49-F238E27FC236}">
                <a16:creationId xmlns:a16="http://schemas.microsoft.com/office/drawing/2014/main" id="{37C729F0-03A2-C944-8EA6-F1E58278CACD}"/>
              </a:ext>
            </a:extLst>
          </p:cNvPr>
          <p:cNvSpPr/>
          <p:nvPr/>
        </p:nvSpPr>
        <p:spPr bwMode="auto">
          <a:xfrm>
            <a:off x="2971689" y="22067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0" name="Oval 19">
            <a:extLst>
              <a:ext uri="{FF2B5EF4-FFF2-40B4-BE49-F238E27FC236}">
                <a16:creationId xmlns:a16="http://schemas.microsoft.com/office/drawing/2014/main" id="{6962A971-3887-D54A-B5C1-11DFFA257CC8}"/>
              </a:ext>
            </a:extLst>
          </p:cNvPr>
          <p:cNvSpPr/>
          <p:nvPr/>
        </p:nvSpPr>
        <p:spPr bwMode="auto">
          <a:xfrm>
            <a:off x="2971689" y="27782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2" name="Oval 21">
            <a:extLst>
              <a:ext uri="{FF2B5EF4-FFF2-40B4-BE49-F238E27FC236}">
                <a16:creationId xmlns:a16="http://schemas.microsoft.com/office/drawing/2014/main" id="{86E7BC3F-45D6-A247-A063-CAE3812B148F}"/>
              </a:ext>
            </a:extLst>
          </p:cNvPr>
          <p:cNvSpPr/>
          <p:nvPr/>
        </p:nvSpPr>
        <p:spPr bwMode="auto">
          <a:xfrm>
            <a:off x="2971689" y="48356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3" name="Oval 22">
            <a:extLst>
              <a:ext uri="{FF2B5EF4-FFF2-40B4-BE49-F238E27FC236}">
                <a16:creationId xmlns:a16="http://schemas.microsoft.com/office/drawing/2014/main" id="{AF75953D-9387-CB44-BA01-648EE2AC3111}"/>
              </a:ext>
            </a:extLst>
          </p:cNvPr>
          <p:cNvSpPr/>
          <p:nvPr/>
        </p:nvSpPr>
        <p:spPr bwMode="auto">
          <a:xfrm>
            <a:off x="2971689" y="54071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4" name="Oval 23">
            <a:extLst>
              <a:ext uri="{FF2B5EF4-FFF2-40B4-BE49-F238E27FC236}">
                <a16:creationId xmlns:a16="http://schemas.microsoft.com/office/drawing/2014/main" id="{E502949C-1A6C-EC4D-8570-6BAFFF283E4E}"/>
              </a:ext>
            </a:extLst>
          </p:cNvPr>
          <p:cNvSpPr/>
          <p:nvPr/>
        </p:nvSpPr>
        <p:spPr bwMode="auto">
          <a:xfrm>
            <a:off x="2971689" y="159079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 name="Oval 24">
            <a:extLst>
              <a:ext uri="{FF2B5EF4-FFF2-40B4-BE49-F238E27FC236}">
                <a16:creationId xmlns:a16="http://schemas.microsoft.com/office/drawing/2014/main" id="{37418BC0-C595-4143-AF2C-A24192748A56}"/>
              </a:ext>
            </a:extLst>
          </p:cNvPr>
          <p:cNvSpPr/>
          <p:nvPr/>
        </p:nvSpPr>
        <p:spPr bwMode="auto">
          <a:xfrm>
            <a:off x="2971689" y="59786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6" name="Oval 25">
            <a:extLst>
              <a:ext uri="{FF2B5EF4-FFF2-40B4-BE49-F238E27FC236}">
                <a16:creationId xmlns:a16="http://schemas.microsoft.com/office/drawing/2014/main" id="{78D54141-B411-5C43-B197-8F254E4CB43D}"/>
              </a:ext>
            </a:extLst>
          </p:cNvPr>
          <p:cNvSpPr/>
          <p:nvPr/>
        </p:nvSpPr>
        <p:spPr bwMode="auto">
          <a:xfrm>
            <a:off x="4190889" y="22067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7" name="Oval 26">
            <a:extLst>
              <a:ext uri="{FF2B5EF4-FFF2-40B4-BE49-F238E27FC236}">
                <a16:creationId xmlns:a16="http://schemas.microsoft.com/office/drawing/2014/main" id="{CECC31BF-4959-2942-AFE6-188578328F86}"/>
              </a:ext>
            </a:extLst>
          </p:cNvPr>
          <p:cNvSpPr/>
          <p:nvPr/>
        </p:nvSpPr>
        <p:spPr bwMode="auto">
          <a:xfrm>
            <a:off x="4190889" y="27782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8" name="Oval 27">
            <a:extLst>
              <a:ext uri="{FF2B5EF4-FFF2-40B4-BE49-F238E27FC236}">
                <a16:creationId xmlns:a16="http://schemas.microsoft.com/office/drawing/2014/main" id="{C3EB90E2-98D2-874C-A657-F693FCCD508E}"/>
              </a:ext>
            </a:extLst>
          </p:cNvPr>
          <p:cNvSpPr/>
          <p:nvPr/>
        </p:nvSpPr>
        <p:spPr bwMode="auto">
          <a:xfrm>
            <a:off x="4190889" y="48356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0" name="Oval 29">
            <a:extLst>
              <a:ext uri="{FF2B5EF4-FFF2-40B4-BE49-F238E27FC236}">
                <a16:creationId xmlns:a16="http://schemas.microsoft.com/office/drawing/2014/main" id="{DE7A666C-D977-0F4F-89F2-BB06A7926363}"/>
              </a:ext>
            </a:extLst>
          </p:cNvPr>
          <p:cNvSpPr/>
          <p:nvPr/>
        </p:nvSpPr>
        <p:spPr bwMode="auto">
          <a:xfrm>
            <a:off x="4190889" y="5407144"/>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4" name="Oval 33">
            <a:extLst>
              <a:ext uri="{FF2B5EF4-FFF2-40B4-BE49-F238E27FC236}">
                <a16:creationId xmlns:a16="http://schemas.microsoft.com/office/drawing/2014/main" id="{7A1FCF61-1F40-024F-B565-0D936DBE2E38}"/>
              </a:ext>
            </a:extLst>
          </p:cNvPr>
          <p:cNvSpPr/>
          <p:nvPr/>
        </p:nvSpPr>
        <p:spPr bwMode="auto">
          <a:xfrm>
            <a:off x="5422789" y="2740144"/>
            <a:ext cx="304800" cy="3048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5" name="Oval 34">
            <a:extLst>
              <a:ext uri="{FF2B5EF4-FFF2-40B4-BE49-F238E27FC236}">
                <a16:creationId xmlns:a16="http://schemas.microsoft.com/office/drawing/2014/main" id="{BBABE35C-6497-9E4C-B457-90EC3F09DF27}"/>
              </a:ext>
            </a:extLst>
          </p:cNvPr>
          <p:cNvSpPr/>
          <p:nvPr/>
        </p:nvSpPr>
        <p:spPr bwMode="auto">
          <a:xfrm>
            <a:off x="5422789" y="3311644"/>
            <a:ext cx="304800" cy="3048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6" name="Oval 35">
            <a:extLst>
              <a:ext uri="{FF2B5EF4-FFF2-40B4-BE49-F238E27FC236}">
                <a16:creationId xmlns:a16="http://schemas.microsoft.com/office/drawing/2014/main" id="{F1209B94-7F27-114E-9C9B-C6445C85D1BC}"/>
              </a:ext>
            </a:extLst>
          </p:cNvPr>
          <p:cNvSpPr/>
          <p:nvPr/>
        </p:nvSpPr>
        <p:spPr bwMode="auto">
          <a:xfrm>
            <a:off x="5410089" y="4454644"/>
            <a:ext cx="304800" cy="3048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7" name="Oval 36">
            <a:extLst>
              <a:ext uri="{FF2B5EF4-FFF2-40B4-BE49-F238E27FC236}">
                <a16:creationId xmlns:a16="http://schemas.microsoft.com/office/drawing/2014/main" id="{0ECA8D99-B9EE-D448-B7FC-DBFD269D6525}"/>
              </a:ext>
            </a:extLst>
          </p:cNvPr>
          <p:cNvSpPr/>
          <p:nvPr/>
        </p:nvSpPr>
        <p:spPr bwMode="auto">
          <a:xfrm>
            <a:off x="5410089" y="5026144"/>
            <a:ext cx="304800" cy="3048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8" name="TextBox 37">
            <a:extLst>
              <a:ext uri="{FF2B5EF4-FFF2-40B4-BE49-F238E27FC236}">
                <a16:creationId xmlns:a16="http://schemas.microsoft.com/office/drawing/2014/main" id="{1FE3E382-F36F-BA41-9E34-FB6B1356E201}"/>
              </a:ext>
            </a:extLst>
          </p:cNvPr>
          <p:cNvSpPr txBox="1"/>
          <p:nvPr/>
        </p:nvSpPr>
        <p:spPr>
          <a:xfrm rot="5400000">
            <a:off x="470989" y="3927078"/>
            <a:ext cx="646331" cy="369332"/>
          </a:xfrm>
          <a:prstGeom prst="rect">
            <a:avLst/>
          </a:prstGeom>
          <a:noFill/>
          <a:ln>
            <a:noFill/>
          </a:ln>
        </p:spPr>
        <p:txBody>
          <a:bodyPr wrap="none" rtlCol="0">
            <a:spAutoFit/>
          </a:bodyPr>
          <a:lstStyle/>
          <a:p>
            <a:r>
              <a:rPr lang="en-US" b="1" dirty="0"/>
              <a:t>……</a:t>
            </a:r>
          </a:p>
        </p:txBody>
      </p:sp>
      <p:sp>
        <p:nvSpPr>
          <p:cNvPr id="39" name="TextBox 38">
            <a:extLst>
              <a:ext uri="{FF2B5EF4-FFF2-40B4-BE49-F238E27FC236}">
                <a16:creationId xmlns:a16="http://schemas.microsoft.com/office/drawing/2014/main" id="{0446431D-E936-D948-92B0-78548E987236}"/>
              </a:ext>
            </a:extLst>
          </p:cNvPr>
          <p:cNvSpPr txBox="1"/>
          <p:nvPr/>
        </p:nvSpPr>
        <p:spPr>
          <a:xfrm rot="5400000">
            <a:off x="1383157" y="3696246"/>
            <a:ext cx="1107996" cy="369332"/>
          </a:xfrm>
          <a:prstGeom prst="rect">
            <a:avLst/>
          </a:prstGeom>
          <a:noFill/>
        </p:spPr>
        <p:txBody>
          <a:bodyPr wrap="none" rtlCol="0">
            <a:spAutoFit/>
          </a:bodyPr>
          <a:lstStyle/>
          <a:p>
            <a:r>
              <a:rPr lang="en-US" b="1" dirty="0"/>
              <a:t>…………</a:t>
            </a:r>
          </a:p>
        </p:txBody>
      </p:sp>
      <p:sp>
        <p:nvSpPr>
          <p:cNvPr id="40" name="TextBox 39">
            <a:extLst>
              <a:ext uri="{FF2B5EF4-FFF2-40B4-BE49-F238E27FC236}">
                <a16:creationId xmlns:a16="http://schemas.microsoft.com/office/drawing/2014/main" id="{CFB3E4C2-2791-7E42-A6F9-F1A7E14F2243}"/>
              </a:ext>
            </a:extLst>
          </p:cNvPr>
          <p:cNvSpPr txBox="1"/>
          <p:nvPr/>
        </p:nvSpPr>
        <p:spPr>
          <a:xfrm rot="5400000">
            <a:off x="2422821" y="3696246"/>
            <a:ext cx="1467068" cy="369332"/>
          </a:xfrm>
          <a:prstGeom prst="rect">
            <a:avLst/>
          </a:prstGeom>
          <a:noFill/>
        </p:spPr>
        <p:txBody>
          <a:bodyPr wrap="none" rtlCol="0">
            <a:spAutoFit/>
          </a:bodyPr>
          <a:lstStyle/>
          <a:p>
            <a:r>
              <a:rPr lang="en-US" b="1" dirty="0"/>
              <a:t>………..……</a:t>
            </a:r>
          </a:p>
        </p:txBody>
      </p:sp>
      <p:sp>
        <p:nvSpPr>
          <p:cNvPr id="41" name="TextBox 40">
            <a:extLst>
              <a:ext uri="{FF2B5EF4-FFF2-40B4-BE49-F238E27FC236}">
                <a16:creationId xmlns:a16="http://schemas.microsoft.com/office/drawing/2014/main" id="{9DD7ACCC-5863-3D42-B2E7-4B8AAE0ACBA1}"/>
              </a:ext>
            </a:extLst>
          </p:cNvPr>
          <p:cNvSpPr txBox="1"/>
          <p:nvPr/>
        </p:nvSpPr>
        <p:spPr>
          <a:xfrm rot="5400000">
            <a:off x="3834257" y="3774678"/>
            <a:ext cx="1107996" cy="369332"/>
          </a:xfrm>
          <a:prstGeom prst="rect">
            <a:avLst/>
          </a:prstGeom>
          <a:noFill/>
        </p:spPr>
        <p:txBody>
          <a:bodyPr wrap="none" rtlCol="0">
            <a:spAutoFit/>
          </a:bodyPr>
          <a:lstStyle/>
          <a:p>
            <a:r>
              <a:rPr lang="en-US" b="1" dirty="0"/>
              <a:t>…………</a:t>
            </a:r>
          </a:p>
        </p:txBody>
      </p:sp>
      <p:sp>
        <p:nvSpPr>
          <p:cNvPr id="42" name="TextBox 41">
            <a:extLst>
              <a:ext uri="{FF2B5EF4-FFF2-40B4-BE49-F238E27FC236}">
                <a16:creationId xmlns:a16="http://schemas.microsoft.com/office/drawing/2014/main" id="{F1E55F87-496F-6F45-8EBC-17B3ECBC04F4}"/>
              </a:ext>
            </a:extLst>
          </p:cNvPr>
          <p:cNvSpPr txBox="1"/>
          <p:nvPr/>
        </p:nvSpPr>
        <p:spPr>
          <a:xfrm rot="5400000">
            <a:off x="5341957" y="3831827"/>
            <a:ext cx="646331" cy="369332"/>
          </a:xfrm>
          <a:prstGeom prst="rect">
            <a:avLst/>
          </a:prstGeom>
          <a:noFill/>
        </p:spPr>
        <p:txBody>
          <a:bodyPr wrap="none" rtlCol="0">
            <a:spAutoFit/>
          </a:bodyPr>
          <a:lstStyle/>
          <a:p>
            <a:r>
              <a:rPr lang="en-US" b="1" dirty="0"/>
              <a:t>……</a:t>
            </a:r>
          </a:p>
        </p:txBody>
      </p:sp>
      <p:sp>
        <p:nvSpPr>
          <p:cNvPr id="43" name="Rounded Rectangle 42">
            <a:extLst>
              <a:ext uri="{FF2B5EF4-FFF2-40B4-BE49-F238E27FC236}">
                <a16:creationId xmlns:a16="http://schemas.microsoft.com/office/drawing/2014/main" id="{CA2A4DF3-94C7-144C-BF76-62B3FD75B08D}"/>
              </a:ext>
            </a:extLst>
          </p:cNvPr>
          <p:cNvSpPr/>
          <p:nvPr/>
        </p:nvSpPr>
        <p:spPr bwMode="auto">
          <a:xfrm>
            <a:off x="323739" y="1896032"/>
            <a:ext cx="711200" cy="4235450"/>
          </a:xfrm>
          <a:prstGeom prst="roundRect">
            <a:avLst/>
          </a:prstGeom>
          <a:solidFill>
            <a:srgbClr val="0070C0">
              <a:alpha val="41000"/>
            </a:srgbClr>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4" name="Rounded Rectangle 43">
            <a:extLst>
              <a:ext uri="{FF2B5EF4-FFF2-40B4-BE49-F238E27FC236}">
                <a16:creationId xmlns:a16="http://schemas.microsoft.com/office/drawing/2014/main" id="{BC2FA3C9-7B73-0643-A1D6-4CB68655D76E}"/>
              </a:ext>
            </a:extLst>
          </p:cNvPr>
          <p:cNvSpPr/>
          <p:nvPr/>
        </p:nvSpPr>
        <p:spPr bwMode="auto">
          <a:xfrm>
            <a:off x="5233321" y="1896032"/>
            <a:ext cx="711200" cy="4235450"/>
          </a:xfrm>
          <a:prstGeom prst="roundRect">
            <a:avLst/>
          </a:prstGeom>
          <a:solidFill>
            <a:srgbClr val="0070C0">
              <a:alpha val="41000"/>
            </a:srgbClr>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5" name="TextBox 44">
            <a:extLst>
              <a:ext uri="{FF2B5EF4-FFF2-40B4-BE49-F238E27FC236}">
                <a16:creationId xmlns:a16="http://schemas.microsoft.com/office/drawing/2014/main" id="{4957B687-CFED-9D42-A0BB-7000AC389E49}"/>
              </a:ext>
            </a:extLst>
          </p:cNvPr>
          <p:cNvSpPr txBox="1"/>
          <p:nvPr/>
        </p:nvSpPr>
        <p:spPr>
          <a:xfrm>
            <a:off x="319576" y="1507212"/>
            <a:ext cx="748923" cy="369332"/>
          </a:xfrm>
          <a:prstGeom prst="rect">
            <a:avLst/>
          </a:prstGeom>
          <a:noFill/>
        </p:spPr>
        <p:txBody>
          <a:bodyPr wrap="none" rtlCol="0">
            <a:spAutoFit/>
          </a:bodyPr>
          <a:lstStyle/>
          <a:p>
            <a:r>
              <a:rPr lang="en-US" b="1" dirty="0"/>
              <a:t>Input</a:t>
            </a:r>
          </a:p>
        </p:txBody>
      </p:sp>
      <p:sp>
        <p:nvSpPr>
          <p:cNvPr id="46" name="TextBox 45">
            <a:extLst>
              <a:ext uri="{FF2B5EF4-FFF2-40B4-BE49-F238E27FC236}">
                <a16:creationId xmlns:a16="http://schemas.microsoft.com/office/drawing/2014/main" id="{02E585D3-82E8-C945-952F-47B3F41933D6}"/>
              </a:ext>
            </a:extLst>
          </p:cNvPr>
          <p:cNvSpPr txBox="1"/>
          <p:nvPr/>
        </p:nvSpPr>
        <p:spPr>
          <a:xfrm>
            <a:off x="5136607" y="1507212"/>
            <a:ext cx="941283" cy="369332"/>
          </a:xfrm>
          <a:prstGeom prst="rect">
            <a:avLst/>
          </a:prstGeom>
          <a:noFill/>
        </p:spPr>
        <p:txBody>
          <a:bodyPr wrap="none" rtlCol="0">
            <a:spAutoFit/>
          </a:bodyPr>
          <a:lstStyle/>
          <a:p>
            <a:r>
              <a:rPr lang="en-US" b="1" dirty="0"/>
              <a:t>Output</a:t>
            </a:r>
          </a:p>
        </p:txBody>
      </p:sp>
      <p:sp>
        <p:nvSpPr>
          <p:cNvPr id="47" name="TextBox 46">
            <a:extLst>
              <a:ext uri="{FF2B5EF4-FFF2-40B4-BE49-F238E27FC236}">
                <a16:creationId xmlns:a16="http://schemas.microsoft.com/office/drawing/2014/main" id="{CB29DC5C-0C6B-4343-9CDF-3E13034FB2DA}"/>
              </a:ext>
            </a:extLst>
          </p:cNvPr>
          <p:cNvSpPr txBox="1"/>
          <p:nvPr/>
        </p:nvSpPr>
        <p:spPr>
          <a:xfrm>
            <a:off x="4203589" y="6265942"/>
            <a:ext cx="436338" cy="400110"/>
          </a:xfrm>
          <a:prstGeom prst="rect">
            <a:avLst/>
          </a:prstGeom>
          <a:noFill/>
        </p:spPr>
        <p:txBody>
          <a:bodyPr wrap="none" rtlCol="0">
            <a:spAutoFit/>
          </a:bodyPr>
          <a:lstStyle/>
          <a:p>
            <a:r>
              <a:rPr lang="en-US" sz="2000" b="1" dirty="0"/>
              <a:t>h</a:t>
            </a:r>
            <a:r>
              <a:rPr lang="en-US" sz="2000" b="1" baseline="-25000" dirty="0"/>
              <a:t>3</a:t>
            </a:r>
          </a:p>
        </p:txBody>
      </p:sp>
      <p:sp>
        <p:nvSpPr>
          <p:cNvPr id="48" name="TextBox 47">
            <a:extLst>
              <a:ext uri="{FF2B5EF4-FFF2-40B4-BE49-F238E27FC236}">
                <a16:creationId xmlns:a16="http://schemas.microsoft.com/office/drawing/2014/main" id="{803BF769-E9A7-1641-80FF-1A239B68A73B}"/>
              </a:ext>
            </a:extLst>
          </p:cNvPr>
          <p:cNvSpPr txBox="1"/>
          <p:nvPr/>
        </p:nvSpPr>
        <p:spPr>
          <a:xfrm>
            <a:off x="2971689" y="6263214"/>
            <a:ext cx="436338" cy="400110"/>
          </a:xfrm>
          <a:prstGeom prst="rect">
            <a:avLst/>
          </a:prstGeom>
          <a:noFill/>
        </p:spPr>
        <p:txBody>
          <a:bodyPr wrap="none" rtlCol="0">
            <a:spAutoFit/>
          </a:bodyPr>
          <a:lstStyle/>
          <a:p>
            <a:r>
              <a:rPr lang="en-US" sz="2000" b="1" dirty="0"/>
              <a:t>h</a:t>
            </a:r>
            <a:r>
              <a:rPr lang="en-US" sz="2000" b="1" baseline="-25000" dirty="0"/>
              <a:t>2</a:t>
            </a:r>
          </a:p>
        </p:txBody>
      </p:sp>
      <p:sp>
        <p:nvSpPr>
          <p:cNvPr id="49" name="TextBox 48">
            <a:extLst>
              <a:ext uri="{FF2B5EF4-FFF2-40B4-BE49-F238E27FC236}">
                <a16:creationId xmlns:a16="http://schemas.microsoft.com/office/drawing/2014/main" id="{8C1316AE-B610-074E-891D-66AB3425E453}"/>
              </a:ext>
            </a:extLst>
          </p:cNvPr>
          <p:cNvSpPr txBox="1"/>
          <p:nvPr/>
        </p:nvSpPr>
        <p:spPr>
          <a:xfrm>
            <a:off x="1659423" y="6278980"/>
            <a:ext cx="436338" cy="400110"/>
          </a:xfrm>
          <a:prstGeom prst="rect">
            <a:avLst/>
          </a:prstGeom>
          <a:noFill/>
        </p:spPr>
        <p:txBody>
          <a:bodyPr wrap="none" rtlCol="0">
            <a:spAutoFit/>
          </a:bodyPr>
          <a:lstStyle/>
          <a:p>
            <a:r>
              <a:rPr lang="en-US" sz="2000" b="1" dirty="0"/>
              <a:t>h</a:t>
            </a:r>
            <a:r>
              <a:rPr lang="en-US" sz="2000" b="1" baseline="-25000" dirty="0"/>
              <a:t>1</a:t>
            </a:r>
          </a:p>
        </p:txBody>
      </p:sp>
      <p:sp>
        <p:nvSpPr>
          <p:cNvPr id="50" name="TextBox 49">
            <a:extLst>
              <a:ext uri="{FF2B5EF4-FFF2-40B4-BE49-F238E27FC236}">
                <a16:creationId xmlns:a16="http://schemas.microsoft.com/office/drawing/2014/main" id="{5D0F4A2D-CF6C-C34B-A5A4-518DDDC31320}"/>
              </a:ext>
            </a:extLst>
          </p:cNvPr>
          <p:cNvSpPr txBox="1"/>
          <p:nvPr/>
        </p:nvSpPr>
        <p:spPr>
          <a:xfrm>
            <a:off x="535346" y="6214523"/>
            <a:ext cx="317716" cy="379591"/>
          </a:xfrm>
          <a:prstGeom prst="rect">
            <a:avLst/>
          </a:prstGeom>
          <a:noFill/>
        </p:spPr>
        <p:txBody>
          <a:bodyPr wrap="none" rtlCol="0">
            <a:spAutoFit/>
          </a:bodyPr>
          <a:lstStyle/>
          <a:p>
            <a:r>
              <a:rPr lang="en-US" sz="2800" b="1" baseline="-25000" dirty="0"/>
              <a:t>s</a:t>
            </a:r>
          </a:p>
        </p:txBody>
      </p:sp>
      <p:sp>
        <p:nvSpPr>
          <p:cNvPr id="51" name="TextBox 50">
            <a:extLst>
              <a:ext uri="{FF2B5EF4-FFF2-40B4-BE49-F238E27FC236}">
                <a16:creationId xmlns:a16="http://schemas.microsoft.com/office/drawing/2014/main" id="{8904BFE2-7D24-E048-8A3C-BB76D378333A}"/>
              </a:ext>
            </a:extLst>
          </p:cNvPr>
          <p:cNvSpPr txBox="1"/>
          <p:nvPr/>
        </p:nvSpPr>
        <p:spPr>
          <a:xfrm>
            <a:off x="5410089" y="6214523"/>
            <a:ext cx="330540" cy="379591"/>
          </a:xfrm>
          <a:prstGeom prst="rect">
            <a:avLst/>
          </a:prstGeom>
          <a:noFill/>
        </p:spPr>
        <p:txBody>
          <a:bodyPr wrap="none" rtlCol="0">
            <a:spAutoFit/>
          </a:bodyPr>
          <a:lstStyle/>
          <a:p>
            <a:r>
              <a:rPr lang="en-US" sz="2800" b="1" baseline="-25000" dirty="0"/>
              <a:t>q</a:t>
            </a:r>
          </a:p>
        </p:txBody>
      </p:sp>
      <p:cxnSp>
        <p:nvCxnSpPr>
          <p:cNvPr id="52" name="Straight Arrow Connector 51">
            <a:extLst>
              <a:ext uri="{FF2B5EF4-FFF2-40B4-BE49-F238E27FC236}">
                <a16:creationId xmlns:a16="http://schemas.microsoft.com/office/drawing/2014/main" id="{944BD867-464A-BC40-8CC4-2D80BEF78F4F}"/>
              </a:ext>
            </a:extLst>
          </p:cNvPr>
          <p:cNvCxnSpPr>
            <a:endCxn id="15" idx="2"/>
          </p:cNvCxnSpPr>
          <p:nvPr/>
        </p:nvCxnSpPr>
        <p:spPr bwMode="auto">
          <a:xfrm flipV="1">
            <a:off x="838089" y="2359144"/>
            <a:ext cx="9144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a:extLst>
              <a:ext uri="{FF2B5EF4-FFF2-40B4-BE49-F238E27FC236}">
                <a16:creationId xmlns:a16="http://schemas.microsoft.com/office/drawing/2014/main" id="{9179E168-13E8-4249-80C1-02933D186290}"/>
              </a:ext>
            </a:extLst>
          </p:cNvPr>
          <p:cNvCxnSpPr>
            <a:cxnSpLocks/>
          </p:cNvCxnSpPr>
          <p:nvPr/>
        </p:nvCxnSpPr>
        <p:spPr bwMode="auto">
          <a:xfrm flipV="1">
            <a:off x="838089" y="2370254"/>
            <a:ext cx="886486" cy="11852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E03DB3C2-4720-084E-8C32-A35E57754FDA}"/>
              </a:ext>
            </a:extLst>
          </p:cNvPr>
          <p:cNvCxnSpPr>
            <a:cxnSpLocks/>
          </p:cNvCxnSpPr>
          <p:nvPr/>
        </p:nvCxnSpPr>
        <p:spPr bwMode="auto">
          <a:xfrm flipV="1">
            <a:off x="866003" y="2450614"/>
            <a:ext cx="872253" cy="22027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4DAC49A2-2010-3744-B1E0-64237AE2DAD7}"/>
              </a:ext>
            </a:extLst>
          </p:cNvPr>
          <p:cNvCxnSpPr>
            <a:cxnSpLocks/>
          </p:cNvCxnSpPr>
          <p:nvPr/>
        </p:nvCxnSpPr>
        <p:spPr bwMode="auto">
          <a:xfrm flipV="1">
            <a:off x="846462" y="2460354"/>
            <a:ext cx="901185" cy="27943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a:extLst>
              <a:ext uri="{FF2B5EF4-FFF2-40B4-BE49-F238E27FC236}">
                <a16:creationId xmlns:a16="http://schemas.microsoft.com/office/drawing/2014/main" id="{80893986-95A8-DF43-9230-CAC03F5D79FC}"/>
              </a:ext>
            </a:extLst>
          </p:cNvPr>
          <p:cNvCxnSpPr>
            <a:cxnSpLocks/>
            <a:endCxn id="16" idx="2"/>
          </p:cNvCxnSpPr>
          <p:nvPr/>
        </p:nvCxnSpPr>
        <p:spPr bwMode="auto">
          <a:xfrm flipV="1">
            <a:off x="850507" y="2930644"/>
            <a:ext cx="901982" cy="492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38B7ED41-8C4B-7143-8ABA-384304684D20}"/>
              </a:ext>
            </a:extLst>
          </p:cNvPr>
          <p:cNvCxnSpPr>
            <a:cxnSpLocks/>
            <a:endCxn id="17" idx="2"/>
          </p:cNvCxnSpPr>
          <p:nvPr/>
        </p:nvCxnSpPr>
        <p:spPr bwMode="auto">
          <a:xfrm>
            <a:off x="798660" y="2991011"/>
            <a:ext cx="953829" cy="19970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6A13387E-075A-0F4A-A285-30F55FA9CA7A}"/>
              </a:ext>
            </a:extLst>
          </p:cNvPr>
          <p:cNvCxnSpPr>
            <a:cxnSpLocks/>
            <a:endCxn id="18" idx="2"/>
          </p:cNvCxnSpPr>
          <p:nvPr/>
        </p:nvCxnSpPr>
        <p:spPr bwMode="auto">
          <a:xfrm>
            <a:off x="810947" y="2986282"/>
            <a:ext cx="941542" cy="25732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9" name="Straight Arrow Connector 58">
            <a:extLst>
              <a:ext uri="{FF2B5EF4-FFF2-40B4-BE49-F238E27FC236}">
                <a16:creationId xmlns:a16="http://schemas.microsoft.com/office/drawing/2014/main" id="{CE1881F0-0635-FF46-B712-C88C9685571D}"/>
              </a:ext>
            </a:extLst>
          </p:cNvPr>
          <p:cNvCxnSpPr>
            <a:cxnSpLocks/>
            <a:endCxn id="16" idx="2"/>
          </p:cNvCxnSpPr>
          <p:nvPr/>
        </p:nvCxnSpPr>
        <p:spPr bwMode="auto">
          <a:xfrm flipV="1">
            <a:off x="816986" y="2930644"/>
            <a:ext cx="935503" cy="6354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DD592EC6-7AB3-6042-8D79-B026FFAC1FD3}"/>
              </a:ext>
            </a:extLst>
          </p:cNvPr>
          <p:cNvCxnSpPr>
            <a:cxnSpLocks/>
            <a:endCxn id="17" idx="3"/>
          </p:cNvCxnSpPr>
          <p:nvPr/>
        </p:nvCxnSpPr>
        <p:spPr bwMode="auto">
          <a:xfrm>
            <a:off x="827537" y="3577315"/>
            <a:ext cx="969589" cy="15184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0CEC565E-96AE-7D46-98DC-DFB993465E7D}"/>
              </a:ext>
            </a:extLst>
          </p:cNvPr>
          <p:cNvCxnSpPr>
            <a:cxnSpLocks/>
            <a:endCxn id="18" idx="2"/>
          </p:cNvCxnSpPr>
          <p:nvPr/>
        </p:nvCxnSpPr>
        <p:spPr bwMode="auto">
          <a:xfrm>
            <a:off x="853352" y="3621005"/>
            <a:ext cx="899137" cy="19385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861C4072-79CC-A54C-9827-4A4333AB4086}"/>
              </a:ext>
            </a:extLst>
          </p:cNvPr>
          <p:cNvCxnSpPr>
            <a:cxnSpLocks/>
            <a:endCxn id="18" idx="2"/>
          </p:cNvCxnSpPr>
          <p:nvPr/>
        </p:nvCxnSpPr>
        <p:spPr bwMode="auto">
          <a:xfrm>
            <a:off x="835910" y="4585598"/>
            <a:ext cx="916579" cy="9739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7EB4A755-6A14-424B-A6DE-EE94C1E9B34B}"/>
              </a:ext>
            </a:extLst>
          </p:cNvPr>
          <p:cNvCxnSpPr>
            <a:cxnSpLocks/>
            <a:endCxn id="17" idx="3"/>
          </p:cNvCxnSpPr>
          <p:nvPr/>
        </p:nvCxnSpPr>
        <p:spPr bwMode="auto">
          <a:xfrm>
            <a:off x="831068" y="4628322"/>
            <a:ext cx="966058" cy="4674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390801BF-B06A-7847-A29A-574E2761E2DE}"/>
              </a:ext>
            </a:extLst>
          </p:cNvPr>
          <p:cNvCxnSpPr>
            <a:cxnSpLocks/>
            <a:endCxn id="16" idx="2"/>
          </p:cNvCxnSpPr>
          <p:nvPr/>
        </p:nvCxnSpPr>
        <p:spPr bwMode="auto">
          <a:xfrm flipV="1">
            <a:off x="841979" y="2930644"/>
            <a:ext cx="910510" cy="170752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5" name="Straight Arrow Connector 64">
            <a:extLst>
              <a:ext uri="{FF2B5EF4-FFF2-40B4-BE49-F238E27FC236}">
                <a16:creationId xmlns:a16="http://schemas.microsoft.com/office/drawing/2014/main" id="{D1D1991A-009B-3541-B216-4A5D6BFA66A7}"/>
              </a:ext>
            </a:extLst>
          </p:cNvPr>
          <p:cNvCxnSpPr>
            <a:cxnSpLocks/>
            <a:endCxn id="15" idx="3"/>
          </p:cNvCxnSpPr>
          <p:nvPr/>
        </p:nvCxnSpPr>
        <p:spPr bwMode="auto">
          <a:xfrm flipV="1">
            <a:off x="821366" y="2466907"/>
            <a:ext cx="975760" cy="22765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3D311B18-F945-1845-90B1-2BA6937A528D}"/>
              </a:ext>
            </a:extLst>
          </p:cNvPr>
          <p:cNvCxnSpPr>
            <a:cxnSpLocks/>
          </p:cNvCxnSpPr>
          <p:nvPr/>
        </p:nvCxnSpPr>
        <p:spPr bwMode="auto">
          <a:xfrm flipV="1">
            <a:off x="834134" y="2904886"/>
            <a:ext cx="905476" cy="23765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7" name="Straight Arrow Connector 66">
            <a:extLst>
              <a:ext uri="{FF2B5EF4-FFF2-40B4-BE49-F238E27FC236}">
                <a16:creationId xmlns:a16="http://schemas.microsoft.com/office/drawing/2014/main" id="{30BF8AF0-5D47-DA4B-94B2-88AE7F68E593}"/>
              </a:ext>
            </a:extLst>
          </p:cNvPr>
          <p:cNvCxnSpPr>
            <a:cxnSpLocks/>
          </p:cNvCxnSpPr>
          <p:nvPr/>
        </p:nvCxnSpPr>
        <p:spPr bwMode="auto">
          <a:xfrm flipV="1">
            <a:off x="843685" y="5087993"/>
            <a:ext cx="840540" cy="1973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8" name="Straight Arrow Connector 67">
            <a:extLst>
              <a:ext uri="{FF2B5EF4-FFF2-40B4-BE49-F238E27FC236}">
                <a16:creationId xmlns:a16="http://schemas.microsoft.com/office/drawing/2014/main" id="{E33C62F4-518A-6542-93AF-71216F3216EF}"/>
              </a:ext>
            </a:extLst>
          </p:cNvPr>
          <p:cNvCxnSpPr>
            <a:cxnSpLocks/>
            <a:endCxn id="18" idx="2"/>
          </p:cNvCxnSpPr>
          <p:nvPr/>
        </p:nvCxnSpPr>
        <p:spPr bwMode="auto">
          <a:xfrm>
            <a:off x="867378" y="5263494"/>
            <a:ext cx="885111" cy="2960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9" name="Straight Arrow Connector 68">
            <a:extLst>
              <a:ext uri="{FF2B5EF4-FFF2-40B4-BE49-F238E27FC236}">
                <a16:creationId xmlns:a16="http://schemas.microsoft.com/office/drawing/2014/main" id="{5E9077A9-2B29-444E-97B2-801EE8E435ED}"/>
              </a:ext>
            </a:extLst>
          </p:cNvPr>
          <p:cNvCxnSpPr/>
          <p:nvPr/>
        </p:nvCxnSpPr>
        <p:spPr bwMode="auto">
          <a:xfrm flipV="1">
            <a:off x="2067800" y="1769879"/>
            <a:ext cx="9144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0" name="Straight Arrow Connector 69">
            <a:extLst>
              <a:ext uri="{FF2B5EF4-FFF2-40B4-BE49-F238E27FC236}">
                <a16:creationId xmlns:a16="http://schemas.microsoft.com/office/drawing/2014/main" id="{E6BB73E5-A522-E44C-A43E-73F83F602E83}"/>
              </a:ext>
            </a:extLst>
          </p:cNvPr>
          <p:cNvCxnSpPr>
            <a:cxnSpLocks/>
            <a:endCxn id="19" idx="2"/>
          </p:cNvCxnSpPr>
          <p:nvPr/>
        </p:nvCxnSpPr>
        <p:spPr bwMode="auto">
          <a:xfrm>
            <a:off x="2080655" y="2358197"/>
            <a:ext cx="891034" cy="9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1" name="Straight Arrow Connector 70">
            <a:extLst>
              <a:ext uri="{FF2B5EF4-FFF2-40B4-BE49-F238E27FC236}">
                <a16:creationId xmlns:a16="http://schemas.microsoft.com/office/drawing/2014/main" id="{A5416491-9A19-B84A-86F9-2CEE71B25E96}"/>
              </a:ext>
            </a:extLst>
          </p:cNvPr>
          <p:cNvCxnSpPr>
            <a:cxnSpLocks/>
            <a:endCxn id="20" idx="2"/>
          </p:cNvCxnSpPr>
          <p:nvPr/>
        </p:nvCxnSpPr>
        <p:spPr bwMode="auto">
          <a:xfrm>
            <a:off x="2057289" y="2368838"/>
            <a:ext cx="914400" cy="5618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2" name="Straight Arrow Connector 71">
            <a:extLst>
              <a:ext uri="{FF2B5EF4-FFF2-40B4-BE49-F238E27FC236}">
                <a16:creationId xmlns:a16="http://schemas.microsoft.com/office/drawing/2014/main" id="{E40EDEC9-E6DD-F04A-A68E-8C4A2897FC37}"/>
              </a:ext>
            </a:extLst>
          </p:cNvPr>
          <p:cNvCxnSpPr>
            <a:cxnSpLocks/>
            <a:endCxn id="22" idx="2"/>
          </p:cNvCxnSpPr>
          <p:nvPr/>
        </p:nvCxnSpPr>
        <p:spPr bwMode="auto">
          <a:xfrm>
            <a:off x="2095761" y="2378532"/>
            <a:ext cx="875928" cy="26095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3" name="Straight Arrow Connector 72">
            <a:extLst>
              <a:ext uri="{FF2B5EF4-FFF2-40B4-BE49-F238E27FC236}">
                <a16:creationId xmlns:a16="http://schemas.microsoft.com/office/drawing/2014/main" id="{7728BFB2-361C-C143-9BDA-60BF64855EC1}"/>
              </a:ext>
            </a:extLst>
          </p:cNvPr>
          <p:cNvCxnSpPr>
            <a:cxnSpLocks/>
            <a:endCxn id="23" idx="2"/>
          </p:cNvCxnSpPr>
          <p:nvPr/>
        </p:nvCxnSpPr>
        <p:spPr bwMode="auto">
          <a:xfrm>
            <a:off x="2074495" y="2358197"/>
            <a:ext cx="897194" cy="32013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Straight Arrow Connector 73">
            <a:extLst>
              <a:ext uri="{FF2B5EF4-FFF2-40B4-BE49-F238E27FC236}">
                <a16:creationId xmlns:a16="http://schemas.microsoft.com/office/drawing/2014/main" id="{06D27838-BF41-524F-85FE-ADBF9306D854}"/>
              </a:ext>
            </a:extLst>
          </p:cNvPr>
          <p:cNvCxnSpPr>
            <a:cxnSpLocks/>
            <a:endCxn id="25" idx="2"/>
          </p:cNvCxnSpPr>
          <p:nvPr/>
        </p:nvCxnSpPr>
        <p:spPr bwMode="auto">
          <a:xfrm>
            <a:off x="2100555" y="2381355"/>
            <a:ext cx="871134" cy="37496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5" name="Straight Arrow Connector 74">
            <a:extLst>
              <a:ext uri="{FF2B5EF4-FFF2-40B4-BE49-F238E27FC236}">
                <a16:creationId xmlns:a16="http://schemas.microsoft.com/office/drawing/2014/main" id="{4C3652EB-4E46-6D4A-BBC2-E4EA58DA7A41}"/>
              </a:ext>
            </a:extLst>
          </p:cNvPr>
          <p:cNvCxnSpPr>
            <a:cxnSpLocks/>
            <a:endCxn id="24" idx="3"/>
          </p:cNvCxnSpPr>
          <p:nvPr/>
        </p:nvCxnSpPr>
        <p:spPr bwMode="auto">
          <a:xfrm flipV="1">
            <a:off x="2046778" y="1850957"/>
            <a:ext cx="969548" cy="1090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B9384D91-5984-584D-8F48-58B1C2ABBB18}"/>
              </a:ext>
            </a:extLst>
          </p:cNvPr>
          <p:cNvCxnSpPr>
            <a:cxnSpLocks/>
            <a:endCxn id="19" idx="2"/>
          </p:cNvCxnSpPr>
          <p:nvPr/>
        </p:nvCxnSpPr>
        <p:spPr bwMode="auto">
          <a:xfrm flipV="1">
            <a:off x="2043492" y="2359144"/>
            <a:ext cx="928197" cy="5935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7" name="Straight Arrow Connector 76">
            <a:extLst>
              <a:ext uri="{FF2B5EF4-FFF2-40B4-BE49-F238E27FC236}">
                <a16:creationId xmlns:a16="http://schemas.microsoft.com/office/drawing/2014/main" id="{21C5442B-206F-4D4E-BAF9-347A2512A50E}"/>
              </a:ext>
            </a:extLst>
          </p:cNvPr>
          <p:cNvCxnSpPr>
            <a:cxnSpLocks/>
            <a:endCxn id="20" idx="2"/>
          </p:cNvCxnSpPr>
          <p:nvPr/>
        </p:nvCxnSpPr>
        <p:spPr bwMode="auto">
          <a:xfrm>
            <a:off x="2068350" y="2918916"/>
            <a:ext cx="903339" cy="117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8" name="Straight Arrow Connector 77">
            <a:extLst>
              <a:ext uri="{FF2B5EF4-FFF2-40B4-BE49-F238E27FC236}">
                <a16:creationId xmlns:a16="http://schemas.microsoft.com/office/drawing/2014/main" id="{72FD2B00-ACBB-D74B-8A01-CA7E599965F1}"/>
              </a:ext>
            </a:extLst>
          </p:cNvPr>
          <p:cNvCxnSpPr>
            <a:cxnSpLocks/>
            <a:endCxn id="22" idx="2"/>
          </p:cNvCxnSpPr>
          <p:nvPr/>
        </p:nvCxnSpPr>
        <p:spPr bwMode="auto">
          <a:xfrm>
            <a:off x="2079882" y="2928610"/>
            <a:ext cx="891807" cy="20594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3B670301-DCD3-8345-9284-F4E9389BF31A}"/>
              </a:ext>
            </a:extLst>
          </p:cNvPr>
          <p:cNvCxnSpPr>
            <a:cxnSpLocks/>
            <a:endCxn id="23" idx="2"/>
          </p:cNvCxnSpPr>
          <p:nvPr/>
        </p:nvCxnSpPr>
        <p:spPr bwMode="auto">
          <a:xfrm>
            <a:off x="2105942" y="2970640"/>
            <a:ext cx="865747" cy="25889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D2C04214-77DF-E249-BDDE-273AB620261E}"/>
              </a:ext>
            </a:extLst>
          </p:cNvPr>
          <p:cNvCxnSpPr>
            <a:cxnSpLocks/>
            <a:endCxn id="25" idx="2"/>
          </p:cNvCxnSpPr>
          <p:nvPr/>
        </p:nvCxnSpPr>
        <p:spPr bwMode="auto">
          <a:xfrm>
            <a:off x="2099867" y="2950323"/>
            <a:ext cx="871822" cy="31807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E1525723-0EFF-E64D-8C7F-FDD0FDCF78CC}"/>
              </a:ext>
            </a:extLst>
          </p:cNvPr>
          <p:cNvCxnSpPr>
            <a:cxnSpLocks/>
            <a:endCxn id="25" idx="2"/>
          </p:cNvCxnSpPr>
          <p:nvPr/>
        </p:nvCxnSpPr>
        <p:spPr bwMode="auto">
          <a:xfrm>
            <a:off x="2078861" y="5562655"/>
            <a:ext cx="892828" cy="5683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2" name="Straight Arrow Connector 81">
            <a:extLst>
              <a:ext uri="{FF2B5EF4-FFF2-40B4-BE49-F238E27FC236}">
                <a16:creationId xmlns:a16="http://schemas.microsoft.com/office/drawing/2014/main" id="{E6C6EC90-CC66-674E-B0F0-ED610A7C776B}"/>
              </a:ext>
            </a:extLst>
          </p:cNvPr>
          <p:cNvCxnSpPr>
            <a:cxnSpLocks/>
            <a:endCxn id="23" idx="2"/>
          </p:cNvCxnSpPr>
          <p:nvPr/>
        </p:nvCxnSpPr>
        <p:spPr bwMode="auto">
          <a:xfrm flipV="1">
            <a:off x="2089372" y="5559544"/>
            <a:ext cx="882317" cy="31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89189082-F133-F94B-B200-AF6BEB8DCFEE}"/>
              </a:ext>
            </a:extLst>
          </p:cNvPr>
          <p:cNvCxnSpPr>
            <a:cxnSpLocks/>
            <a:endCxn id="22" idx="3"/>
          </p:cNvCxnSpPr>
          <p:nvPr/>
        </p:nvCxnSpPr>
        <p:spPr bwMode="auto">
          <a:xfrm flipV="1">
            <a:off x="2082661" y="5095807"/>
            <a:ext cx="933665" cy="4896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4" name="Straight Arrow Connector 83">
            <a:extLst>
              <a:ext uri="{FF2B5EF4-FFF2-40B4-BE49-F238E27FC236}">
                <a16:creationId xmlns:a16="http://schemas.microsoft.com/office/drawing/2014/main" id="{EA72C905-55B0-6B4C-BDBD-A6998402A95D}"/>
              </a:ext>
            </a:extLst>
          </p:cNvPr>
          <p:cNvCxnSpPr>
            <a:cxnSpLocks/>
            <a:endCxn id="20" idx="3"/>
          </p:cNvCxnSpPr>
          <p:nvPr/>
        </p:nvCxnSpPr>
        <p:spPr bwMode="auto">
          <a:xfrm flipV="1">
            <a:off x="2092822" y="3038407"/>
            <a:ext cx="923504" cy="25390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5" name="Straight Arrow Connector 84">
            <a:extLst>
              <a:ext uri="{FF2B5EF4-FFF2-40B4-BE49-F238E27FC236}">
                <a16:creationId xmlns:a16="http://schemas.microsoft.com/office/drawing/2014/main" id="{086F1421-FF6A-5042-BC2B-AA95F52E9DEC}"/>
              </a:ext>
            </a:extLst>
          </p:cNvPr>
          <p:cNvCxnSpPr>
            <a:cxnSpLocks/>
            <a:endCxn id="19" idx="3"/>
          </p:cNvCxnSpPr>
          <p:nvPr/>
        </p:nvCxnSpPr>
        <p:spPr bwMode="auto">
          <a:xfrm flipV="1">
            <a:off x="2102983" y="2466907"/>
            <a:ext cx="913343" cy="30584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250ACE87-F079-AD41-8221-54C24229D193}"/>
              </a:ext>
            </a:extLst>
          </p:cNvPr>
          <p:cNvCxnSpPr>
            <a:cxnSpLocks/>
            <a:endCxn id="24" idx="3"/>
          </p:cNvCxnSpPr>
          <p:nvPr/>
        </p:nvCxnSpPr>
        <p:spPr bwMode="auto">
          <a:xfrm flipV="1">
            <a:off x="2097902" y="1850957"/>
            <a:ext cx="918424" cy="36845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7" name="Straight Arrow Connector 86">
            <a:extLst>
              <a:ext uri="{FF2B5EF4-FFF2-40B4-BE49-F238E27FC236}">
                <a16:creationId xmlns:a16="http://schemas.microsoft.com/office/drawing/2014/main" id="{95AAE1B3-F6A2-C740-9DC5-5CD2E987AAF6}"/>
              </a:ext>
            </a:extLst>
          </p:cNvPr>
          <p:cNvCxnSpPr>
            <a:cxnSpLocks/>
          </p:cNvCxnSpPr>
          <p:nvPr/>
        </p:nvCxnSpPr>
        <p:spPr bwMode="auto">
          <a:xfrm>
            <a:off x="2078860" y="4996082"/>
            <a:ext cx="903339" cy="117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8" name="Straight Arrow Connector 87">
            <a:extLst>
              <a:ext uri="{FF2B5EF4-FFF2-40B4-BE49-F238E27FC236}">
                <a16:creationId xmlns:a16="http://schemas.microsoft.com/office/drawing/2014/main" id="{732BDB44-EABA-A649-8B70-6C58B840BBDC}"/>
              </a:ext>
            </a:extLst>
          </p:cNvPr>
          <p:cNvCxnSpPr>
            <a:cxnSpLocks/>
            <a:endCxn id="20" idx="2"/>
          </p:cNvCxnSpPr>
          <p:nvPr/>
        </p:nvCxnSpPr>
        <p:spPr bwMode="auto">
          <a:xfrm flipV="1">
            <a:off x="2075045" y="2930644"/>
            <a:ext cx="896644" cy="20774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9" name="Straight Arrow Connector 88">
            <a:extLst>
              <a:ext uri="{FF2B5EF4-FFF2-40B4-BE49-F238E27FC236}">
                <a16:creationId xmlns:a16="http://schemas.microsoft.com/office/drawing/2014/main" id="{EF7E3D38-5921-5342-BE7D-0991C05D4E99}"/>
              </a:ext>
            </a:extLst>
          </p:cNvPr>
          <p:cNvCxnSpPr>
            <a:cxnSpLocks/>
            <a:endCxn id="19" idx="2"/>
          </p:cNvCxnSpPr>
          <p:nvPr/>
        </p:nvCxnSpPr>
        <p:spPr bwMode="auto">
          <a:xfrm flipV="1">
            <a:off x="2054138" y="2359144"/>
            <a:ext cx="917551" cy="26600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0" name="Straight Arrow Connector 89">
            <a:extLst>
              <a:ext uri="{FF2B5EF4-FFF2-40B4-BE49-F238E27FC236}">
                <a16:creationId xmlns:a16="http://schemas.microsoft.com/office/drawing/2014/main" id="{3FFEEC8A-26D5-9A49-889D-5EFBCF569470}"/>
              </a:ext>
            </a:extLst>
          </p:cNvPr>
          <p:cNvCxnSpPr>
            <a:cxnSpLocks/>
            <a:endCxn id="24" idx="3"/>
          </p:cNvCxnSpPr>
          <p:nvPr/>
        </p:nvCxnSpPr>
        <p:spPr bwMode="auto">
          <a:xfrm flipV="1">
            <a:off x="2079823" y="1850957"/>
            <a:ext cx="936503" cy="31337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1" name="Straight Arrow Connector 90">
            <a:extLst>
              <a:ext uri="{FF2B5EF4-FFF2-40B4-BE49-F238E27FC236}">
                <a16:creationId xmlns:a16="http://schemas.microsoft.com/office/drawing/2014/main" id="{1E1E78DC-E6E5-D947-A442-7055EE61CABD}"/>
              </a:ext>
            </a:extLst>
          </p:cNvPr>
          <p:cNvCxnSpPr>
            <a:cxnSpLocks/>
            <a:endCxn id="23" idx="2"/>
          </p:cNvCxnSpPr>
          <p:nvPr/>
        </p:nvCxnSpPr>
        <p:spPr bwMode="auto">
          <a:xfrm>
            <a:off x="2090318" y="5011441"/>
            <a:ext cx="881371" cy="5481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2" name="Straight Arrow Connector 91">
            <a:extLst>
              <a:ext uri="{FF2B5EF4-FFF2-40B4-BE49-F238E27FC236}">
                <a16:creationId xmlns:a16="http://schemas.microsoft.com/office/drawing/2014/main" id="{D89F5063-2DD2-A543-8AB4-6333DAB7947B}"/>
              </a:ext>
            </a:extLst>
          </p:cNvPr>
          <p:cNvCxnSpPr>
            <a:cxnSpLocks/>
            <a:endCxn id="25" idx="2"/>
          </p:cNvCxnSpPr>
          <p:nvPr/>
        </p:nvCxnSpPr>
        <p:spPr bwMode="auto">
          <a:xfrm>
            <a:off x="2054138" y="5006977"/>
            <a:ext cx="917551" cy="11240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3" name="Straight Arrow Connector 92">
            <a:extLst>
              <a:ext uri="{FF2B5EF4-FFF2-40B4-BE49-F238E27FC236}">
                <a16:creationId xmlns:a16="http://schemas.microsoft.com/office/drawing/2014/main" id="{A79A09EE-FC78-4142-A48C-09798A0A6B45}"/>
              </a:ext>
            </a:extLst>
          </p:cNvPr>
          <p:cNvCxnSpPr>
            <a:cxnSpLocks/>
            <a:endCxn id="26" idx="2"/>
          </p:cNvCxnSpPr>
          <p:nvPr/>
        </p:nvCxnSpPr>
        <p:spPr bwMode="auto">
          <a:xfrm>
            <a:off x="3292148" y="1759843"/>
            <a:ext cx="898741" cy="5993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4" name="Straight Arrow Connector 93">
            <a:extLst>
              <a:ext uri="{FF2B5EF4-FFF2-40B4-BE49-F238E27FC236}">
                <a16:creationId xmlns:a16="http://schemas.microsoft.com/office/drawing/2014/main" id="{1357ED92-11B3-AC46-91B4-353088871AB2}"/>
              </a:ext>
            </a:extLst>
          </p:cNvPr>
          <p:cNvCxnSpPr>
            <a:cxnSpLocks/>
            <a:endCxn id="27" idx="2"/>
          </p:cNvCxnSpPr>
          <p:nvPr/>
        </p:nvCxnSpPr>
        <p:spPr bwMode="auto">
          <a:xfrm>
            <a:off x="3270461" y="1770155"/>
            <a:ext cx="920428" cy="11604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5" name="Straight Arrow Connector 94">
            <a:extLst>
              <a:ext uri="{FF2B5EF4-FFF2-40B4-BE49-F238E27FC236}">
                <a16:creationId xmlns:a16="http://schemas.microsoft.com/office/drawing/2014/main" id="{9CE0F897-0751-1045-B14A-32A3E3E0FE8D}"/>
              </a:ext>
            </a:extLst>
          </p:cNvPr>
          <p:cNvCxnSpPr>
            <a:cxnSpLocks/>
            <a:endCxn id="28" idx="2"/>
          </p:cNvCxnSpPr>
          <p:nvPr/>
        </p:nvCxnSpPr>
        <p:spPr bwMode="auto">
          <a:xfrm>
            <a:off x="3296571" y="1810151"/>
            <a:ext cx="894318" cy="31778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6" name="Straight Arrow Connector 95">
            <a:extLst>
              <a:ext uri="{FF2B5EF4-FFF2-40B4-BE49-F238E27FC236}">
                <a16:creationId xmlns:a16="http://schemas.microsoft.com/office/drawing/2014/main" id="{7987ABC0-4433-A14D-A7CD-6A1E3D7D6D6A}"/>
              </a:ext>
            </a:extLst>
          </p:cNvPr>
          <p:cNvCxnSpPr>
            <a:cxnSpLocks/>
            <a:endCxn id="30" idx="2"/>
          </p:cNvCxnSpPr>
          <p:nvPr/>
        </p:nvCxnSpPr>
        <p:spPr bwMode="auto">
          <a:xfrm>
            <a:off x="3291191" y="1805787"/>
            <a:ext cx="899698" cy="37537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7" name="Straight Arrow Connector 96">
            <a:extLst>
              <a:ext uri="{FF2B5EF4-FFF2-40B4-BE49-F238E27FC236}">
                <a16:creationId xmlns:a16="http://schemas.microsoft.com/office/drawing/2014/main" id="{CE11CDC8-7276-FC41-B618-EFB0CF8DB071}"/>
              </a:ext>
            </a:extLst>
          </p:cNvPr>
          <p:cNvCxnSpPr>
            <a:cxnSpLocks/>
          </p:cNvCxnSpPr>
          <p:nvPr/>
        </p:nvCxnSpPr>
        <p:spPr bwMode="auto">
          <a:xfrm flipV="1">
            <a:off x="3309271" y="5605439"/>
            <a:ext cx="890433" cy="5256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8" name="Straight Arrow Connector 97">
            <a:extLst>
              <a:ext uri="{FF2B5EF4-FFF2-40B4-BE49-F238E27FC236}">
                <a16:creationId xmlns:a16="http://schemas.microsoft.com/office/drawing/2014/main" id="{D9C96B0A-24EF-964C-8EC8-4EF3DD7CFFDF}"/>
              </a:ext>
            </a:extLst>
          </p:cNvPr>
          <p:cNvCxnSpPr>
            <a:cxnSpLocks/>
            <a:endCxn id="28" idx="2"/>
          </p:cNvCxnSpPr>
          <p:nvPr/>
        </p:nvCxnSpPr>
        <p:spPr bwMode="auto">
          <a:xfrm flipV="1">
            <a:off x="3288472" y="4988044"/>
            <a:ext cx="902417" cy="11580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1B0E35E4-23F8-5444-92B2-7FBA872B201E}"/>
              </a:ext>
            </a:extLst>
          </p:cNvPr>
          <p:cNvCxnSpPr>
            <a:cxnSpLocks/>
            <a:endCxn id="27" idx="2"/>
          </p:cNvCxnSpPr>
          <p:nvPr/>
        </p:nvCxnSpPr>
        <p:spPr bwMode="auto">
          <a:xfrm flipV="1">
            <a:off x="3280687" y="2930644"/>
            <a:ext cx="910202" cy="32108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0F8C7A4E-99AE-2C4A-BB6D-CD96330F1A77}"/>
              </a:ext>
            </a:extLst>
          </p:cNvPr>
          <p:cNvCxnSpPr>
            <a:cxnSpLocks/>
            <a:endCxn id="26" idx="2"/>
          </p:cNvCxnSpPr>
          <p:nvPr/>
        </p:nvCxnSpPr>
        <p:spPr bwMode="auto">
          <a:xfrm flipV="1">
            <a:off x="3305324" y="2359144"/>
            <a:ext cx="885565" cy="37265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1" name="Straight Arrow Connector 100">
            <a:extLst>
              <a:ext uri="{FF2B5EF4-FFF2-40B4-BE49-F238E27FC236}">
                <a16:creationId xmlns:a16="http://schemas.microsoft.com/office/drawing/2014/main" id="{37C96E58-68F3-7046-A19E-D28763E3D494}"/>
              </a:ext>
            </a:extLst>
          </p:cNvPr>
          <p:cNvCxnSpPr>
            <a:cxnSpLocks/>
          </p:cNvCxnSpPr>
          <p:nvPr/>
        </p:nvCxnSpPr>
        <p:spPr bwMode="auto">
          <a:xfrm>
            <a:off x="4452203" y="2478593"/>
            <a:ext cx="970586" cy="4295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2" name="Straight Arrow Connector 101">
            <a:extLst>
              <a:ext uri="{FF2B5EF4-FFF2-40B4-BE49-F238E27FC236}">
                <a16:creationId xmlns:a16="http://schemas.microsoft.com/office/drawing/2014/main" id="{34D86001-6CF6-A948-A709-1D46976CC47E}"/>
              </a:ext>
            </a:extLst>
          </p:cNvPr>
          <p:cNvCxnSpPr>
            <a:cxnSpLocks/>
            <a:stCxn id="27" idx="6"/>
          </p:cNvCxnSpPr>
          <p:nvPr/>
        </p:nvCxnSpPr>
        <p:spPr bwMode="auto">
          <a:xfrm>
            <a:off x="4495689" y="2930644"/>
            <a:ext cx="942752" cy="4602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3" name="Straight Arrow Connector 102">
            <a:extLst>
              <a:ext uri="{FF2B5EF4-FFF2-40B4-BE49-F238E27FC236}">
                <a16:creationId xmlns:a16="http://schemas.microsoft.com/office/drawing/2014/main" id="{791C2C01-BF0F-0342-897B-A974EA778FFF}"/>
              </a:ext>
            </a:extLst>
          </p:cNvPr>
          <p:cNvCxnSpPr>
            <a:cxnSpLocks/>
            <a:stCxn id="28" idx="6"/>
          </p:cNvCxnSpPr>
          <p:nvPr/>
        </p:nvCxnSpPr>
        <p:spPr bwMode="auto">
          <a:xfrm flipV="1">
            <a:off x="4495689" y="4711190"/>
            <a:ext cx="921087" cy="2768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4" name="Straight Arrow Connector 103">
            <a:extLst>
              <a:ext uri="{FF2B5EF4-FFF2-40B4-BE49-F238E27FC236}">
                <a16:creationId xmlns:a16="http://schemas.microsoft.com/office/drawing/2014/main" id="{9F477E32-45FD-7A46-8CB8-DAA8FCAEBE07}"/>
              </a:ext>
            </a:extLst>
          </p:cNvPr>
          <p:cNvCxnSpPr>
            <a:cxnSpLocks/>
          </p:cNvCxnSpPr>
          <p:nvPr/>
        </p:nvCxnSpPr>
        <p:spPr bwMode="auto">
          <a:xfrm flipV="1">
            <a:off x="4514053" y="5213203"/>
            <a:ext cx="898544" cy="3489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5" name="Straight Arrow Connector 104">
            <a:extLst>
              <a:ext uri="{FF2B5EF4-FFF2-40B4-BE49-F238E27FC236}">
                <a16:creationId xmlns:a16="http://schemas.microsoft.com/office/drawing/2014/main" id="{2129A51A-4236-0C40-B559-24B0DF7A0291}"/>
              </a:ext>
            </a:extLst>
          </p:cNvPr>
          <p:cNvCxnSpPr>
            <a:cxnSpLocks/>
          </p:cNvCxnSpPr>
          <p:nvPr/>
        </p:nvCxnSpPr>
        <p:spPr bwMode="auto">
          <a:xfrm flipV="1">
            <a:off x="4499887" y="4668808"/>
            <a:ext cx="938554" cy="8949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082E843F-F849-5241-9CF1-2C47B1405485}"/>
              </a:ext>
            </a:extLst>
          </p:cNvPr>
          <p:cNvCxnSpPr>
            <a:cxnSpLocks/>
          </p:cNvCxnSpPr>
          <p:nvPr/>
        </p:nvCxnSpPr>
        <p:spPr bwMode="auto">
          <a:xfrm flipV="1">
            <a:off x="4528471" y="3475284"/>
            <a:ext cx="918907" cy="2068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7" name="Straight Arrow Connector 106">
            <a:extLst>
              <a:ext uri="{FF2B5EF4-FFF2-40B4-BE49-F238E27FC236}">
                <a16:creationId xmlns:a16="http://schemas.microsoft.com/office/drawing/2014/main" id="{05A76FB6-1D35-0140-8E15-19E3131CF14D}"/>
              </a:ext>
            </a:extLst>
          </p:cNvPr>
          <p:cNvCxnSpPr>
            <a:cxnSpLocks/>
          </p:cNvCxnSpPr>
          <p:nvPr/>
        </p:nvCxnSpPr>
        <p:spPr bwMode="auto">
          <a:xfrm flipV="1">
            <a:off x="4507994" y="2940873"/>
            <a:ext cx="937366" cy="2613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8" name="Straight Arrow Connector 107">
            <a:extLst>
              <a:ext uri="{FF2B5EF4-FFF2-40B4-BE49-F238E27FC236}">
                <a16:creationId xmlns:a16="http://schemas.microsoft.com/office/drawing/2014/main" id="{2BE8FC0A-A11F-0F44-91EF-F8ECE33EE80C}"/>
              </a:ext>
            </a:extLst>
          </p:cNvPr>
          <p:cNvCxnSpPr>
            <a:cxnSpLocks/>
            <a:stCxn id="27" idx="6"/>
          </p:cNvCxnSpPr>
          <p:nvPr/>
        </p:nvCxnSpPr>
        <p:spPr bwMode="auto">
          <a:xfrm>
            <a:off x="4495689" y="2930644"/>
            <a:ext cx="914400" cy="17283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Straight Arrow Connector 108">
            <a:extLst>
              <a:ext uri="{FF2B5EF4-FFF2-40B4-BE49-F238E27FC236}">
                <a16:creationId xmlns:a16="http://schemas.microsoft.com/office/drawing/2014/main" id="{6A058DA5-46A8-0E4E-9A74-4972D9739D65}"/>
              </a:ext>
            </a:extLst>
          </p:cNvPr>
          <p:cNvCxnSpPr>
            <a:cxnSpLocks/>
          </p:cNvCxnSpPr>
          <p:nvPr/>
        </p:nvCxnSpPr>
        <p:spPr bwMode="auto">
          <a:xfrm>
            <a:off x="4476209" y="2499263"/>
            <a:ext cx="990585" cy="9297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0" name="Straight Arrow Connector 109">
            <a:extLst>
              <a:ext uri="{FF2B5EF4-FFF2-40B4-BE49-F238E27FC236}">
                <a16:creationId xmlns:a16="http://schemas.microsoft.com/office/drawing/2014/main" id="{F6029FAF-BEBC-DE45-A226-32186256D2E4}"/>
              </a:ext>
            </a:extLst>
          </p:cNvPr>
          <p:cNvCxnSpPr>
            <a:cxnSpLocks/>
          </p:cNvCxnSpPr>
          <p:nvPr/>
        </p:nvCxnSpPr>
        <p:spPr bwMode="auto">
          <a:xfrm>
            <a:off x="4454775" y="2479423"/>
            <a:ext cx="962001" cy="21276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1" name="Straight Arrow Connector 110">
            <a:extLst>
              <a:ext uri="{FF2B5EF4-FFF2-40B4-BE49-F238E27FC236}">
                <a16:creationId xmlns:a16="http://schemas.microsoft.com/office/drawing/2014/main" id="{8477DCD4-245E-1D49-8434-1183A6EBB53B}"/>
              </a:ext>
            </a:extLst>
          </p:cNvPr>
          <p:cNvCxnSpPr>
            <a:cxnSpLocks/>
          </p:cNvCxnSpPr>
          <p:nvPr/>
        </p:nvCxnSpPr>
        <p:spPr bwMode="auto">
          <a:xfrm>
            <a:off x="4448762" y="2491718"/>
            <a:ext cx="928224" cy="27355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2" name="Straight Arrow Connector 111">
            <a:extLst>
              <a:ext uri="{FF2B5EF4-FFF2-40B4-BE49-F238E27FC236}">
                <a16:creationId xmlns:a16="http://schemas.microsoft.com/office/drawing/2014/main" id="{CC9BDE31-2A37-824B-8E52-2B6A79BD9D2F}"/>
              </a:ext>
            </a:extLst>
          </p:cNvPr>
          <p:cNvCxnSpPr>
            <a:cxnSpLocks/>
          </p:cNvCxnSpPr>
          <p:nvPr/>
        </p:nvCxnSpPr>
        <p:spPr bwMode="auto">
          <a:xfrm flipV="1">
            <a:off x="4484156" y="3429010"/>
            <a:ext cx="938238" cy="15501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3" name="Straight Arrow Connector 112">
            <a:extLst>
              <a:ext uri="{FF2B5EF4-FFF2-40B4-BE49-F238E27FC236}">
                <a16:creationId xmlns:a16="http://schemas.microsoft.com/office/drawing/2014/main" id="{632FFADF-0A83-524C-8DB1-948438EBA264}"/>
              </a:ext>
            </a:extLst>
          </p:cNvPr>
          <p:cNvCxnSpPr>
            <a:cxnSpLocks/>
            <a:endCxn id="27" idx="3"/>
          </p:cNvCxnSpPr>
          <p:nvPr/>
        </p:nvCxnSpPr>
        <p:spPr bwMode="auto">
          <a:xfrm>
            <a:off x="3280834" y="2302506"/>
            <a:ext cx="954692" cy="7359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4" name="Straight Arrow Connector 113">
            <a:extLst>
              <a:ext uri="{FF2B5EF4-FFF2-40B4-BE49-F238E27FC236}">
                <a16:creationId xmlns:a16="http://schemas.microsoft.com/office/drawing/2014/main" id="{26FCB0E5-51F2-7F42-98EC-E7A93B559767}"/>
              </a:ext>
            </a:extLst>
          </p:cNvPr>
          <p:cNvCxnSpPr>
            <a:cxnSpLocks/>
            <a:endCxn id="27" idx="3"/>
          </p:cNvCxnSpPr>
          <p:nvPr/>
        </p:nvCxnSpPr>
        <p:spPr bwMode="auto">
          <a:xfrm>
            <a:off x="3243579" y="2880543"/>
            <a:ext cx="991947" cy="1578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5" name="Straight Arrow Connector 114">
            <a:extLst>
              <a:ext uri="{FF2B5EF4-FFF2-40B4-BE49-F238E27FC236}">
                <a16:creationId xmlns:a16="http://schemas.microsoft.com/office/drawing/2014/main" id="{4E9A34C8-BC9D-8F48-AC6E-5C50AB8D4C4B}"/>
              </a:ext>
            </a:extLst>
          </p:cNvPr>
          <p:cNvCxnSpPr>
            <a:cxnSpLocks/>
            <a:endCxn id="28" idx="2"/>
          </p:cNvCxnSpPr>
          <p:nvPr/>
        </p:nvCxnSpPr>
        <p:spPr bwMode="auto">
          <a:xfrm>
            <a:off x="3252606" y="2953792"/>
            <a:ext cx="938283" cy="20342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6" name="Straight Arrow Connector 115">
            <a:extLst>
              <a:ext uri="{FF2B5EF4-FFF2-40B4-BE49-F238E27FC236}">
                <a16:creationId xmlns:a16="http://schemas.microsoft.com/office/drawing/2014/main" id="{20F596D3-561D-9D49-AA3B-217485547AAA}"/>
              </a:ext>
            </a:extLst>
          </p:cNvPr>
          <p:cNvCxnSpPr>
            <a:cxnSpLocks/>
            <a:endCxn id="28" idx="2"/>
          </p:cNvCxnSpPr>
          <p:nvPr/>
        </p:nvCxnSpPr>
        <p:spPr bwMode="auto">
          <a:xfrm flipV="1">
            <a:off x="3255719" y="4988044"/>
            <a:ext cx="935170" cy="166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7" name="Straight Arrow Connector 116">
            <a:extLst>
              <a:ext uri="{FF2B5EF4-FFF2-40B4-BE49-F238E27FC236}">
                <a16:creationId xmlns:a16="http://schemas.microsoft.com/office/drawing/2014/main" id="{BE1B3EC8-B435-8847-93BD-B13EC5D06E38}"/>
              </a:ext>
            </a:extLst>
          </p:cNvPr>
          <p:cNvCxnSpPr>
            <a:cxnSpLocks/>
            <a:endCxn id="30" idx="2"/>
          </p:cNvCxnSpPr>
          <p:nvPr/>
        </p:nvCxnSpPr>
        <p:spPr bwMode="auto">
          <a:xfrm>
            <a:off x="3297206" y="4998701"/>
            <a:ext cx="893683" cy="5608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8" name="Straight Arrow Connector 117">
            <a:extLst>
              <a:ext uri="{FF2B5EF4-FFF2-40B4-BE49-F238E27FC236}">
                <a16:creationId xmlns:a16="http://schemas.microsoft.com/office/drawing/2014/main" id="{68FCB3CE-42FA-7945-BAF5-0A8DD66EA757}"/>
              </a:ext>
            </a:extLst>
          </p:cNvPr>
          <p:cNvCxnSpPr>
            <a:cxnSpLocks/>
            <a:stCxn id="23" idx="6"/>
          </p:cNvCxnSpPr>
          <p:nvPr/>
        </p:nvCxnSpPr>
        <p:spPr bwMode="auto">
          <a:xfrm flipV="1">
            <a:off x="3276489" y="5061294"/>
            <a:ext cx="815631" cy="4982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9" name="Straight Arrow Connector 118">
            <a:extLst>
              <a:ext uri="{FF2B5EF4-FFF2-40B4-BE49-F238E27FC236}">
                <a16:creationId xmlns:a16="http://schemas.microsoft.com/office/drawing/2014/main" id="{9D48247B-4671-9F4E-9ED7-CB0515E56F6B}"/>
              </a:ext>
            </a:extLst>
          </p:cNvPr>
          <p:cNvCxnSpPr>
            <a:cxnSpLocks/>
          </p:cNvCxnSpPr>
          <p:nvPr/>
        </p:nvCxnSpPr>
        <p:spPr bwMode="auto">
          <a:xfrm flipV="1">
            <a:off x="3273294" y="2330863"/>
            <a:ext cx="898741" cy="32510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0" name="Straight Arrow Connector 119">
            <a:extLst>
              <a:ext uri="{FF2B5EF4-FFF2-40B4-BE49-F238E27FC236}">
                <a16:creationId xmlns:a16="http://schemas.microsoft.com/office/drawing/2014/main" id="{03B39DFD-ED36-1C4E-A91A-E2A0F4F0ECD3}"/>
              </a:ext>
            </a:extLst>
          </p:cNvPr>
          <p:cNvCxnSpPr>
            <a:cxnSpLocks/>
            <a:stCxn id="23" idx="6"/>
            <a:endCxn id="30" idx="2"/>
          </p:cNvCxnSpPr>
          <p:nvPr/>
        </p:nvCxnSpPr>
        <p:spPr bwMode="auto">
          <a:xfrm>
            <a:off x="3276489" y="5559544"/>
            <a:ext cx="9144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1" name="TextBox 120">
            <a:extLst>
              <a:ext uri="{FF2B5EF4-FFF2-40B4-BE49-F238E27FC236}">
                <a16:creationId xmlns:a16="http://schemas.microsoft.com/office/drawing/2014/main" id="{407EB247-7F5F-3247-8E8F-0FBF282CD9BC}"/>
              </a:ext>
            </a:extLst>
          </p:cNvPr>
          <p:cNvSpPr txBox="1"/>
          <p:nvPr/>
        </p:nvSpPr>
        <p:spPr>
          <a:xfrm>
            <a:off x="1654092" y="1826264"/>
            <a:ext cx="441146" cy="369332"/>
          </a:xfrm>
          <a:prstGeom prst="rect">
            <a:avLst/>
          </a:prstGeom>
          <a:noFill/>
        </p:spPr>
        <p:txBody>
          <a:bodyPr wrap="none" rtlCol="0">
            <a:spAutoFit/>
          </a:bodyPr>
          <a:lstStyle/>
          <a:p>
            <a:r>
              <a:rPr lang="en-US" dirty="0"/>
              <a:t>32</a:t>
            </a:r>
          </a:p>
        </p:txBody>
      </p:sp>
      <p:sp>
        <p:nvSpPr>
          <p:cNvPr id="123" name="TextBox 122">
            <a:extLst>
              <a:ext uri="{FF2B5EF4-FFF2-40B4-BE49-F238E27FC236}">
                <a16:creationId xmlns:a16="http://schemas.microsoft.com/office/drawing/2014/main" id="{A968D845-67B4-7644-92BE-79CD09072788}"/>
              </a:ext>
            </a:extLst>
          </p:cNvPr>
          <p:cNvSpPr txBox="1"/>
          <p:nvPr/>
        </p:nvSpPr>
        <p:spPr>
          <a:xfrm>
            <a:off x="2899876" y="1227834"/>
            <a:ext cx="441146" cy="369332"/>
          </a:xfrm>
          <a:prstGeom prst="rect">
            <a:avLst/>
          </a:prstGeom>
          <a:noFill/>
        </p:spPr>
        <p:txBody>
          <a:bodyPr wrap="none" rtlCol="0">
            <a:spAutoFit/>
          </a:bodyPr>
          <a:lstStyle/>
          <a:p>
            <a:r>
              <a:rPr lang="en-US" dirty="0"/>
              <a:t>64</a:t>
            </a:r>
          </a:p>
        </p:txBody>
      </p:sp>
      <p:sp>
        <p:nvSpPr>
          <p:cNvPr id="124" name="TextBox 123">
            <a:extLst>
              <a:ext uri="{FF2B5EF4-FFF2-40B4-BE49-F238E27FC236}">
                <a16:creationId xmlns:a16="http://schemas.microsoft.com/office/drawing/2014/main" id="{2D86CF2E-59EF-8945-91E9-C9A9CC27AC4E}"/>
              </a:ext>
            </a:extLst>
          </p:cNvPr>
          <p:cNvSpPr txBox="1"/>
          <p:nvPr/>
        </p:nvSpPr>
        <p:spPr>
          <a:xfrm>
            <a:off x="4164559" y="1859163"/>
            <a:ext cx="441146" cy="369332"/>
          </a:xfrm>
          <a:prstGeom prst="rect">
            <a:avLst/>
          </a:prstGeom>
          <a:noFill/>
        </p:spPr>
        <p:txBody>
          <a:bodyPr wrap="none" rtlCol="0">
            <a:spAutoFit/>
          </a:bodyPr>
          <a:lstStyle/>
          <a:p>
            <a:r>
              <a:rPr lang="en-US" dirty="0"/>
              <a:t>32</a:t>
            </a:r>
          </a:p>
        </p:txBody>
      </p:sp>
      <p:sp>
        <p:nvSpPr>
          <p:cNvPr id="122" name="TextBox 121">
            <a:extLst>
              <a:ext uri="{FF2B5EF4-FFF2-40B4-BE49-F238E27FC236}">
                <a16:creationId xmlns:a16="http://schemas.microsoft.com/office/drawing/2014/main" id="{70C3336F-3EB3-554A-A9B9-97777AA1F3C3}"/>
              </a:ext>
            </a:extLst>
          </p:cNvPr>
          <p:cNvSpPr txBox="1"/>
          <p:nvPr/>
        </p:nvSpPr>
        <p:spPr>
          <a:xfrm>
            <a:off x="11556124" y="6488668"/>
            <a:ext cx="441146" cy="369332"/>
          </a:xfrm>
          <a:prstGeom prst="rect">
            <a:avLst/>
          </a:prstGeom>
          <a:noFill/>
        </p:spPr>
        <p:txBody>
          <a:bodyPr wrap="none" rtlCol="0">
            <a:spAutoFit/>
          </a:bodyPr>
          <a:lstStyle/>
          <a:p>
            <a:r>
              <a:rPr lang="en-US" dirty="0"/>
              <a:t>10</a:t>
            </a:r>
          </a:p>
        </p:txBody>
      </p:sp>
    </p:spTree>
    <p:extLst>
      <p:ext uri="{BB962C8B-B14F-4D97-AF65-F5344CB8AC3E}">
        <p14:creationId xmlns:p14="http://schemas.microsoft.com/office/powerpoint/2010/main" val="3262402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3D93B4-28B4-974C-9623-53859B0ECF6E}"/>
              </a:ext>
            </a:extLst>
          </p:cNvPr>
          <p:cNvSpPr>
            <a:spLocks noGrp="1"/>
          </p:cNvSpPr>
          <p:nvPr>
            <p:ph type="title"/>
          </p:nvPr>
        </p:nvSpPr>
        <p:spPr>
          <a:xfrm>
            <a:off x="609600" y="482600"/>
            <a:ext cx="10972800" cy="812800"/>
          </a:xfrm>
        </p:spPr>
        <p:txBody>
          <a:bodyPr/>
          <a:lstStyle/>
          <a:p>
            <a:r>
              <a:rPr lang="en-US" dirty="0"/>
              <a:t>Results and Discussion</a:t>
            </a:r>
          </a:p>
        </p:txBody>
      </p:sp>
      <p:sp>
        <p:nvSpPr>
          <p:cNvPr id="5" name="Rectangle 4">
            <a:extLst>
              <a:ext uri="{FF2B5EF4-FFF2-40B4-BE49-F238E27FC236}">
                <a16:creationId xmlns:a16="http://schemas.microsoft.com/office/drawing/2014/main" id="{B66E2FCF-22B3-2B4B-9225-5C4F79461717}"/>
              </a:ext>
            </a:extLst>
          </p:cNvPr>
          <p:cNvSpPr/>
          <p:nvPr/>
        </p:nvSpPr>
        <p:spPr>
          <a:xfrm>
            <a:off x="609600" y="975726"/>
            <a:ext cx="3223959" cy="369332"/>
          </a:xfrm>
          <a:prstGeom prst="rect">
            <a:avLst/>
          </a:prstGeom>
        </p:spPr>
        <p:txBody>
          <a:bodyPr wrap="none">
            <a:spAutoFit/>
          </a:bodyPr>
          <a:lstStyle/>
          <a:p>
            <a:r>
              <a:rPr lang="en-US" dirty="0">
                <a:solidFill>
                  <a:srgbClr val="FF0000"/>
                </a:solidFill>
              </a:rPr>
              <a:t>Define two types of problems</a:t>
            </a:r>
          </a:p>
        </p:txBody>
      </p:sp>
      <p:sp>
        <p:nvSpPr>
          <p:cNvPr id="6" name="TextBox 5">
            <a:extLst>
              <a:ext uri="{FF2B5EF4-FFF2-40B4-BE49-F238E27FC236}">
                <a16:creationId xmlns:a16="http://schemas.microsoft.com/office/drawing/2014/main" id="{2B1AEAB4-FFD7-7446-AC3A-F16513AA1C33}"/>
              </a:ext>
            </a:extLst>
          </p:cNvPr>
          <p:cNvSpPr txBox="1"/>
          <p:nvPr/>
        </p:nvSpPr>
        <p:spPr>
          <a:xfrm>
            <a:off x="345413" y="1633864"/>
            <a:ext cx="5355641" cy="4524315"/>
          </a:xfrm>
          <a:prstGeom prst="rect">
            <a:avLst/>
          </a:prstGeom>
          <a:noFill/>
          <a:ln w="28575">
            <a:solidFill>
              <a:srgbClr val="7030A0"/>
            </a:solidFill>
          </a:ln>
        </p:spPr>
        <p:txBody>
          <a:bodyPr wrap="square" rtlCol="0">
            <a:spAutoFit/>
          </a:bodyPr>
          <a:lstStyle/>
          <a:p>
            <a:r>
              <a:rPr lang="en-US" b="1" dirty="0"/>
              <a:t>Type I Problem (no-edge-depletion problem)  </a:t>
            </a:r>
          </a:p>
          <a:p>
            <a:endParaRPr lang="en-US" b="1" dirty="0"/>
          </a:p>
          <a:p>
            <a:endParaRPr lang="en-US" b="1" dirty="0"/>
          </a:p>
          <a:p>
            <a:endParaRPr lang="en-US" b="1" dirty="0"/>
          </a:p>
          <a:p>
            <a:endParaRPr lang="en-US" b="1" dirty="0"/>
          </a:p>
          <a:p>
            <a:endParaRPr lang="en-US" b="1" dirty="0"/>
          </a:p>
          <a:p>
            <a:endParaRPr lang="en-US" b="1" dirty="0"/>
          </a:p>
          <a:p>
            <a:r>
              <a:rPr lang="en-US" b="1" dirty="0"/>
              <a:t> </a:t>
            </a:r>
          </a:p>
          <a:p>
            <a:endParaRPr lang="en-US" b="1" dirty="0"/>
          </a:p>
          <a:p>
            <a:endParaRPr lang="en-US" b="1" dirty="0"/>
          </a:p>
          <a:p>
            <a:endParaRPr lang="en-US" b="1" dirty="0"/>
          </a:p>
          <a:p>
            <a:endParaRPr lang="en-US" b="1" dirty="0"/>
          </a:p>
          <a:p>
            <a:r>
              <a:rPr lang="en-US" b="1" dirty="0"/>
              <a:t>Feature: </a:t>
            </a:r>
            <a:r>
              <a:rPr lang="en-US" dirty="0"/>
              <a:t>no edge that originally has a </a:t>
            </a:r>
            <a:r>
              <a:rPr lang="en-US" b="1" dirty="0"/>
              <a:t>positive</a:t>
            </a:r>
            <a:r>
              <a:rPr lang="en-US" dirty="0"/>
              <a:t> capacity is </a:t>
            </a:r>
            <a:r>
              <a:rPr lang="en-US" b="1" dirty="0"/>
              <a:t>fully utilized </a:t>
            </a:r>
            <a:r>
              <a:rPr lang="en-US" dirty="0"/>
              <a:t>(goes to zero) based on A* route</a:t>
            </a:r>
          </a:p>
          <a:p>
            <a:endParaRPr lang="en-US" b="1" dirty="0"/>
          </a:p>
        </p:txBody>
      </p:sp>
      <p:sp>
        <p:nvSpPr>
          <p:cNvPr id="7" name="TextBox 6">
            <a:extLst>
              <a:ext uri="{FF2B5EF4-FFF2-40B4-BE49-F238E27FC236}">
                <a16:creationId xmlns:a16="http://schemas.microsoft.com/office/drawing/2014/main" id="{292B3F1F-B2AA-6A4B-9D14-DBFA3AEF5138}"/>
              </a:ext>
            </a:extLst>
          </p:cNvPr>
          <p:cNvSpPr txBox="1"/>
          <p:nvPr/>
        </p:nvSpPr>
        <p:spPr>
          <a:xfrm>
            <a:off x="6096000" y="1633864"/>
            <a:ext cx="5486400" cy="4524315"/>
          </a:xfrm>
          <a:prstGeom prst="rect">
            <a:avLst/>
          </a:prstGeom>
          <a:noFill/>
          <a:ln w="28575">
            <a:solidFill>
              <a:srgbClr val="7030A0"/>
            </a:solidFill>
          </a:ln>
        </p:spPr>
        <p:txBody>
          <a:bodyPr wrap="square" rtlCol="0">
            <a:spAutoFit/>
          </a:bodyPr>
          <a:lstStyle/>
          <a:p>
            <a:r>
              <a:rPr lang="en-US" b="1" dirty="0"/>
              <a:t>Type II Problem (partial-edge-depletion problem)   </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Feature: </a:t>
            </a:r>
            <a:r>
              <a:rPr lang="en-US" dirty="0"/>
              <a:t>at least some edges that originally have a </a:t>
            </a:r>
            <a:r>
              <a:rPr lang="en-US" b="1" dirty="0"/>
              <a:t>positive</a:t>
            </a:r>
            <a:r>
              <a:rPr lang="en-US" dirty="0"/>
              <a:t> capacity are </a:t>
            </a:r>
            <a:r>
              <a:rPr lang="en-US" b="1" dirty="0"/>
              <a:t>fully utilized </a:t>
            </a:r>
            <a:r>
              <a:rPr lang="en-US" dirty="0"/>
              <a:t>(goes to zero)</a:t>
            </a:r>
            <a:r>
              <a:rPr lang="zh-CN" altLang="en-US" dirty="0"/>
              <a:t> </a:t>
            </a:r>
            <a:r>
              <a:rPr lang="en-US" dirty="0"/>
              <a:t>based on A* route</a:t>
            </a:r>
          </a:p>
          <a:p>
            <a:endParaRPr lang="en-US" b="1" dirty="0"/>
          </a:p>
        </p:txBody>
      </p:sp>
      <p:cxnSp>
        <p:nvCxnSpPr>
          <p:cNvPr id="13" name="Straight Arrow Connector 12">
            <a:extLst>
              <a:ext uri="{FF2B5EF4-FFF2-40B4-BE49-F238E27FC236}">
                <a16:creationId xmlns:a16="http://schemas.microsoft.com/office/drawing/2014/main" id="{55EEECC9-3C46-074B-9A0F-67B327B275D6}"/>
              </a:ext>
            </a:extLst>
          </p:cNvPr>
          <p:cNvCxnSpPr>
            <a:cxnSpLocks/>
          </p:cNvCxnSpPr>
          <p:nvPr/>
        </p:nvCxnSpPr>
        <p:spPr bwMode="auto">
          <a:xfrm>
            <a:off x="2532331" y="3208687"/>
            <a:ext cx="909245"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EA636644-6AC0-EA4D-8387-A424AE904941}"/>
              </a:ext>
            </a:extLst>
          </p:cNvPr>
          <p:cNvCxnSpPr/>
          <p:nvPr/>
        </p:nvCxnSpPr>
        <p:spPr bwMode="auto">
          <a:xfrm>
            <a:off x="8432992" y="3208687"/>
            <a:ext cx="909245"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a:extLst>
              <a:ext uri="{FF2B5EF4-FFF2-40B4-BE49-F238E27FC236}">
                <a16:creationId xmlns:a16="http://schemas.microsoft.com/office/drawing/2014/main" id="{A4168A16-2941-B64F-9FC6-2755AF2F37FD}"/>
              </a:ext>
            </a:extLst>
          </p:cNvPr>
          <p:cNvSpPr txBox="1"/>
          <p:nvPr/>
        </p:nvSpPr>
        <p:spPr>
          <a:xfrm>
            <a:off x="2339108" y="2947077"/>
            <a:ext cx="1219997" cy="307777"/>
          </a:xfrm>
          <a:prstGeom prst="rect">
            <a:avLst/>
          </a:prstGeom>
          <a:noFill/>
        </p:spPr>
        <p:txBody>
          <a:bodyPr wrap="square" rtlCol="0">
            <a:spAutoFit/>
          </a:bodyPr>
          <a:lstStyle/>
          <a:p>
            <a:pPr algn="ctr"/>
            <a:r>
              <a:rPr lang="en-US" sz="1400" dirty="0"/>
              <a:t>After routes</a:t>
            </a:r>
          </a:p>
        </p:txBody>
      </p:sp>
      <p:sp>
        <p:nvSpPr>
          <p:cNvPr id="16" name="TextBox 15">
            <a:extLst>
              <a:ext uri="{FF2B5EF4-FFF2-40B4-BE49-F238E27FC236}">
                <a16:creationId xmlns:a16="http://schemas.microsoft.com/office/drawing/2014/main" id="{08ACF245-3203-0C42-8AED-A4B48595AD0C}"/>
              </a:ext>
            </a:extLst>
          </p:cNvPr>
          <p:cNvSpPr txBox="1"/>
          <p:nvPr/>
        </p:nvSpPr>
        <p:spPr>
          <a:xfrm>
            <a:off x="8271241" y="2947077"/>
            <a:ext cx="1219997" cy="307777"/>
          </a:xfrm>
          <a:prstGeom prst="rect">
            <a:avLst/>
          </a:prstGeom>
          <a:noFill/>
        </p:spPr>
        <p:txBody>
          <a:bodyPr wrap="square" rtlCol="0">
            <a:spAutoFit/>
          </a:bodyPr>
          <a:lstStyle/>
          <a:p>
            <a:pPr algn="ctr"/>
            <a:r>
              <a:rPr lang="en-US" sz="1400" dirty="0"/>
              <a:t>After routes</a:t>
            </a:r>
          </a:p>
        </p:txBody>
      </p:sp>
      <p:sp>
        <p:nvSpPr>
          <p:cNvPr id="17" name="TextBox 16">
            <a:extLst>
              <a:ext uri="{FF2B5EF4-FFF2-40B4-BE49-F238E27FC236}">
                <a16:creationId xmlns:a16="http://schemas.microsoft.com/office/drawing/2014/main" id="{6AA87CA6-6697-0A4E-A3CC-225BD0053056}"/>
              </a:ext>
            </a:extLst>
          </p:cNvPr>
          <p:cNvSpPr txBox="1"/>
          <p:nvPr/>
        </p:nvSpPr>
        <p:spPr>
          <a:xfrm>
            <a:off x="705990" y="3972966"/>
            <a:ext cx="1219997" cy="523220"/>
          </a:xfrm>
          <a:prstGeom prst="rect">
            <a:avLst/>
          </a:prstGeom>
          <a:noFill/>
        </p:spPr>
        <p:txBody>
          <a:bodyPr wrap="square" rtlCol="0">
            <a:spAutoFit/>
          </a:bodyPr>
          <a:lstStyle/>
          <a:p>
            <a:pPr algn="ctr"/>
            <a:r>
              <a:rPr lang="en-US" sz="1400" dirty="0"/>
              <a:t>Original Capacity</a:t>
            </a:r>
          </a:p>
        </p:txBody>
      </p:sp>
      <p:sp>
        <p:nvSpPr>
          <p:cNvPr id="18" name="TextBox 17">
            <a:extLst>
              <a:ext uri="{FF2B5EF4-FFF2-40B4-BE49-F238E27FC236}">
                <a16:creationId xmlns:a16="http://schemas.microsoft.com/office/drawing/2014/main" id="{D252BAF3-BF25-D243-939B-CF6DEF788E92}"/>
              </a:ext>
            </a:extLst>
          </p:cNvPr>
          <p:cNvSpPr txBox="1"/>
          <p:nvPr/>
        </p:nvSpPr>
        <p:spPr>
          <a:xfrm>
            <a:off x="3680519" y="3986227"/>
            <a:ext cx="1219997" cy="523220"/>
          </a:xfrm>
          <a:prstGeom prst="rect">
            <a:avLst/>
          </a:prstGeom>
          <a:noFill/>
        </p:spPr>
        <p:txBody>
          <a:bodyPr wrap="square" rtlCol="0">
            <a:spAutoFit/>
          </a:bodyPr>
          <a:lstStyle/>
          <a:p>
            <a:pPr algn="ctr"/>
            <a:r>
              <a:rPr lang="en-US" sz="1400" dirty="0"/>
              <a:t>Remaining Capacity</a:t>
            </a:r>
          </a:p>
        </p:txBody>
      </p:sp>
      <p:sp>
        <p:nvSpPr>
          <p:cNvPr id="19" name="TextBox 18">
            <a:extLst>
              <a:ext uri="{FF2B5EF4-FFF2-40B4-BE49-F238E27FC236}">
                <a16:creationId xmlns:a16="http://schemas.microsoft.com/office/drawing/2014/main" id="{8CA264E3-2E64-124A-BA77-AC96259509E4}"/>
              </a:ext>
            </a:extLst>
          </p:cNvPr>
          <p:cNvSpPr txBox="1"/>
          <p:nvPr/>
        </p:nvSpPr>
        <p:spPr>
          <a:xfrm>
            <a:off x="6490947" y="3986227"/>
            <a:ext cx="1219997" cy="523220"/>
          </a:xfrm>
          <a:prstGeom prst="rect">
            <a:avLst/>
          </a:prstGeom>
          <a:noFill/>
        </p:spPr>
        <p:txBody>
          <a:bodyPr wrap="square" rtlCol="0">
            <a:spAutoFit/>
          </a:bodyPr>
          <a:lstStyle/>
          <a:p>
            <a:pPr algn="ctr"/>
            <a:r>
              <a:rPr lang="en-US" sz="1400" dirty="0"/>
              <a:t>Original Capacity</a:t>
            </a:r>
          </a:p>
        </p:txBody>
      </p:sp>
      <p:sp>
        <p:nvSpPr>
          <p:cNvPr id="20" name="TextBox 19">
            <a:extLst>
              <a:ext uri="{FF2B5EF4-FFF2-40B4-BE49-F238E27FC236}">
                <a16:creationId xmlns:a16="http://schemas.microsoft.com/office/drawing/2014/main" id="{EFA43818-BEF7-4542-B728-AF2ECBAB63A7}"/>
              </a:ext>
            </a:extLst>
          </p:cNvPr>
          <p:cNvSpPr txBox="1"/>
          <p:nvPr/>
        </p:nvSpPr>
        <p:spPr>
          <a:xfrm>
            <a:off x="9716006" y="3972966"/>
            <a:ext cx="1219997" cy="523220"/>
          </a:xfrm>
          <a:prstGeom prst="rect">
            <a:avLst/>
          </a:prstGeom>
          <a:noFill/>
        </p:spPr>
        <p:txBody>
          <a:bodyPr wrap="square" rtlCol="0">
            <a:spAutoFit/>
          </a:bodyPr>
          <a:lstStyle/>
          <a:p>
            <a:pPr algn="ctr"/>
            <a:r>
              <a:rPr lang="en-US" sz="1400" dirty="0"/>
              <a:t>Remaining Capacity</a:t>
            </a:r>
          </a:p>
        </p:txBody>
      </p:sp>
      <p:sp>
        <p:nvSpPr>
          <p:cNvPr id="22" name="TextBox 21">
            <a:extLst>
              <a:ext uri="{FF2B5EF4-FFF2-40B4-BE49-F238E27FC236}">
                <a16:creationId xmlns:a16="http://schemas.microsoft.com/office/drawing/2014/main" id="{487CFC15-6168-A740-8EEF-1DC27336A981}"/>
              </a:ext>
            </a:extLst>
          </p:cNvPr>
          <p:cNvSpPr txBox="1"/>
          <p:nvPr/>
        </p:nvSpPr>
        <p:spPr>
          <a:xfrm>
            <a:off x="11556124" y="6488668"/>
            <a:ext cx="424027" cy="369332"/>
          </a:xfrm>
          <a:prstGeom prst="rect">
            <a:avLst/>
          </a:prstGeom>
          <a:noFill/>
        </p:spPr>
        <p:txBody>
          <a:bodyPr wrap="none" rtlCol="0">
            <a:spAutoFit/>
          </a:bodyPr>
          <a:lstStyle/>
          <a:p>
            <a:r>
              <a:rPr lang="en-US" dirty="0"/>
              <a:t>11</a:t>
            </a:r>
          </a:p>
        </p:txBody>
      </p:sp>
      <p:pic>
        <p:nvPicPr>
          <p:cNvPr id="2" name="Picture 1">
            <a:extLst>
              <a:ext uri="{FF2B5EF4-FFF2-40B4-BE49-F238E27FC236}">
                <a16:creationId xmlns:a16="http://schemas.microsoft.com/office/drawing/2014/main" id="{782CF003-CAB1-0341-A24B-C37C4DF9CB8C}"/>
              </a:ext>
            </a:extLst>
          </p:cNvPr>
          <p:cNvPicPr>
            <a:picLocks noChangeAspect="1"/>
          </p:cNvPicPr>
          <p:nvPr/>
        </p:nvPicPr>
        <p:blipFill rotWithShape="1">
          <a:blip r:embed="rId3"/>
          <a:srcRect l="24719" t="10729" r="53894" b="63731"/>
          <a:stretch/>
        </p:blipFill>
        <p:spPr>
          <a:xfrm>
            <a:off x="368630" y="2374235"/>
            <a:ext cx="2052023" cy="1611992"/>
          </a:xfrm>
          <a:prstGeom prst="rect">
            <a:avLst/>
          </a:prstGeom>
        </p:spPr>
      </p:pic>
      <p:pic>
        <p:nvPicPr>
          <p:cNvPr id="23" name="Picture 22">
            <a:extLst>
              <a:ext uri="{FF2B5EF4-FFF2-40B4-BE49-F238E27FC236}">
                <a16:creationId xmlns:a16="http://schemas.microsoft.com/office/drawing/2014/main" id="{BEF5DE03-F42D-9C4A-8BBB-0FD97E60C0B3}"/>
              </a:ext>
            </a:extLst>
          </p:cNvPr>
          <p:cNvPicPr>
            <a:picLocks noChangeAspect="1"/>
          </p:cNvPicPr>
          <p:nvPr/>
        </p:nvPicPr>
        <p:blipFill rotWithShape="1">
          <a:blip r:embed="rId3"/>
          <a:srcRect l="25111" t="37836" r="54436" b="36424"/>
          <a:stretch/>
        </p:blipFill>
        <p:spPr>
          <a:xfrm>
            <a:off x="3484719" y="2375857"/>
            <a:ext cx="1929273" cy="1597110"/>
          </a:xfrm>
          <a:prstGeom prst="rect">
            <a:avLst/>
          </a:prstGeom>
        </p:spPr>
      </p:pic>
      <p:pic>
        <p:nvPicPr>
          <p:cNvPr id="24" name="Picture 23">
            <a:extLst>
              <a:ext uri="{FF2B5EF4-FFF2-40B4-BE49-F238E27FC236}">
                <a16:creationId xmlns:a16="http://schemas.microsoft.com/office/drawing/2014/main" id="{FA2BECDC-392D-6642-A2FF-3181FC20CC90}"/>
              </a:ext>
            </a:extLst>
          </p:cNvPr>
          <p:cNvPicPr>
            <a:picLocks noChangeAspect="1"/>
          </p:cNvPicPr>
          <p:nvPr/>
        </p:nvPicPr>
        <p:blipFill rotWithShape="1">
          <a:blip r:embed="rId3"/>
          <a:srcRect l="24719" t="10729" r="53894" b="63731"/>
          <a:stretch/>
        </p:blipFill>
        <p:spPr>
          <a:xfrm>
            <a:off x="6268906" y="2374235"/>
            <a:ext cx="2052023" cy="1611992"/>
          </a:xfrm>
          <a:prstGeom prst="rect">
            <a:avLst/>
          </a:prstGeom>
        </p:spPr>
      </p:pic>
      <p:pic>
        <p:nvPicPr>
          <p:cNvPr id="25" name="Picture 24">
            <a:extLst>
              <a:ext uri="{FF2B5EF4-FFF2-40B4-BE49-F238E27FC236}">
                <a16:creationId xmlns:a16="http://schemas.microsoft.com/office/drawing/2014/main" id="{E5CE6D6D-CD77-AC49-A743-1CE5B5B9A6D9}"/>
              </a:ext>
            </a:extLst>
          </p:cNvPr>
          <p:cNvPicPr>
            <a:picLocks noChangeAspect="1"/>
          </p:cNvPicPr>
          <p:nvPr/>
        </p:nvPicPr>
        <p:blipFill rotWithShape="1">
          <a:blip r:embed="rId3"/>
          <a:srcRect l="24860" t="65079" r="54360" b="9174"/>
          <a:stretch/>
        </p:blipFill>
        <p:spPr>
          <a:xfrm>
            <a:off x="9519974" y="2374235"/>
            <a:ext cx="1974323" cy="1609200"/>
          </a:xfrm>
          <a:prstGeom prst="rect">
            <a:avLst/>
          </a:prstGeom>
        </p:spPr>
      </p:pic>
    </p:spTree>
    <p:extLst>
      <p:ext uri="{BB962C8B-B14F-4D97-AF65-F5344CB8AC3E}">
        <p14:creationId xmlns:p14="http://schemas.microsoft.com/office/powerpoint/2010/main" val="352895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p:bldP spid="16" grpId="0"/>
      <p:bldP spid="17"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3D93B4-28B4-974C-9623-53859B0ECF6E}"/>
              </a:ext>
            </a:extLst>
          </p:cNvPr>
          <p:cNvSpPr>
            <a:spLocks noGrp="1"/>
          </p:cNvSpPr>
          <p:nvPr>
            <p:ph type="title"/>
          </p:nvPr>
        </p:nvSpPr>
        <p:spPr>
          <a:xfrm>
            <a:off x="609600" y="482600"/>
            <a:ext cx="10972800" cy="812800"/>
          </a:xfrm>
        </p:spPr>
        <p:txBody>
          <a:bodyPr/>
          <a:lstStyle/>
          <a:p>
            <a:r>
              <a:rPr lang="en-US" dirty="0"/>
              <a:t>Results and Discussion</a:t>
            </a:r>
          </a:p>
        </p:txBody>
      </p:sp>
      <p:sp>
        <p:nvSpPr>
          <p:cNvPr id="5" name="Rectangle 4">
            <a:extLst>
              <a:ext uri="{FF2B5EF4-FFF2-40B4-BE49-F238E27FC236}">
                <a16:creationId xmlns:a16="http://schemas.microsoft.com/office/drawing/2014/main" id="{B66E2FCF-22B3-2B4B-9225-5C4F79461717}"/>
              </a:ext>
            </a:extLst>
          </p:cNvPr>
          <p:cNvSpPr/>
          <p:nvPr/>
        </p:nvSpPr>
        <p:spPr>
          <a:xfrm>
            <a:off x="609600" y="975726"/>
            <a:ext cx="6002669" cy="369332"/>
          </a:xfrm>
          <a:prstGeom prst="rect">
            <a:avLst/>
          </a:prstGeom>
        </p:spPr>
        <p:txBody>
          <a:bodyPr wrap="none">
            <a:spAutoFit/>
          </a:bodyPr>
          <a:lstStyle/>
          <a:p>
            <a:r>
              <a:rPr lang="en-US" dirty="0">
                <a:solidFill>
                  <a:srgbClr val="FF0000"/>
                </a:solidFill>
              </a:rPr>
              <a:t>Explain the performance difference of A* and DQN router</a:t>
            </a:r>
          </a:p>
        </p:txBody>
      </p:sp>
      <p:sp>
        <p:nvSpPr>
          <p:cNvPr id="14" name="TextBox 13">
            <a:extLst>
              <a:ext uri="{FF2B5EF4-FFF2-40B4-BE49-F238E27FC236}">
                <a16:creationId xmlns:a16="http://schemas.microsoft.com/office/drawing/2014/main" id="{F58E7C63-502B-904D-910C-02A02BBCFA9A}"/>
              </a:ext>
            </a:extLst>
          </p:cNvPr>
          <p:cNvSpPr txBox="1"/>
          <p:nvPr/>
        </p:nvSpPr>
        <p:spPr>
          <a:xfrm>
            <a:off x="1261248" y="1896085"/>
            <a:ext cx="1999522" cy="584775"/>
          </a:xfrm>
          <a:prstGeom prst="rect">
            <a:avLst/>
          </a:prstGeom>
          <a:noFill/>
        </p:spPr>
        <p:txBody>
          <a:bodyPr wrap="square" rtlCol="0">
            <a:spAutoFit/>
          </a:bodyPr>
          <a:lstStyle/>
          <a:p>
            <a:pPr algn="ctr"/>
            <a:r>
              <a:rPr lang="en-US" sz="1600" dirty="0"/>
              <a:t>Original Capacity before route</a:t>
            </a:r>
          </a:p>
        </p:txBody>
      </p:sp>
      <p:sp>
        <p:nvSpPr>
          <p:cNvPr id="15" name="TextBox 14">
            <a:extLst>
              <a:ext uri="{FF2B5EF4-FFF2-40B4-BE49-F238E27FC236}">
                <a16:creationId xmlns:a16="http://schemas.microsoft.com/office/drawing/2014/main" id="{C2EF9C9B-4686-9E41-8631-C829F839D8D7}"/>
              </a:ext>
            </a:extLst>
          </p:cNvPr>
          <p:cNvSpPr txBox="1"/>
          <p:nvPr/>
        </p:nvSpPr>
        <p:spPr>
          <a:xfrm>
            <a:off x="1176953" y="3488584"/>
            <a:ext cx="1999523" cy="830997"/>
          </a:xfrm>
          <a:prstGeom prst="rect">
            <a:avLst/>
          </a:prstGeom>
          <a:noFill/>
        </p:spPr>
        <p:txBody>
          <a:bodyPr wrap="square" rtlCol="0">
            <a:spAutoFit/>
          </a:bodyPr>
          <a:lstStyle/>
          <a:p>
            <a:pPr algn="ctr"/>
            <a:r>
              <a:rPr lang="en-US" sz="1600" dirty="0"/>
              <a:t>Remaining </a:t>
            </a:r>
          </a:p>
          <a:p>
            <a:pPr algn="ctr"/>
            <a:r>
              <a:rPr lang="en-US" sz="1600" dirty="0"/>
              <a:t>Capacity after route</a:t>
            </a:r>
          </a:p>
          <a:p>
            <a:pPr algn="ctr"/>
            <a:r>
              <a:rPr lang="en-US" sz="1600" dirty="0"/>
              <a:t>(</a:t>
            </a:r>
            <a:r>
              <a:rPr lang="en-US" sz="1600" b="1" dirty="0"/>
              <a:t>Type I Problem</a:t>
            </a:r>
            <a:r>
              <a:rPr lang="en-US" sz="1600" dirty="0"/>
              <a:t>)</a:t>
            </a:r>
          </a:p>
        </p:txBody>
      </p:sp>
      <p:sp>
        <p:nvSpPr>
          <p:cNvPr id="19" name="Right Arrow 18">
            <a:extLst>
              <a:ext uri="{FF2B5EF4-FFF2-40B4-BE49-F238E27FC236}">
                <a16:creationId xmlns:a16="http://schemas.microsoft.com/office/drawing/2014/main" id="{DFE33FE5-EDC2-AC46-B504-026777AB3541}"/>
              </a:ext>
            </a:extLst>
          </p:cNvPr>
          <p:cNvSpPr/>
          <p:nvPr/>
        </p:nvSpPr>
        <p:spPr bwMode="auto">
          <a:xfrm>
            <a:off x="5587019" y="3917619"/>
            <a:ext cx="1089720" cy="30634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0" name="TextBox 19">
            <a:extLst>
              <a:ext uri="{FF2B5EF4-FFF2-40B4-BE49-F238E27FC236}">
                <a16:creationId xmlns:a16="http://schemas.microsoft.com/office/drawing/2014/main" id="{8F1593AF-90B9-6948-9DA6-C9F933884BB2}"/>
              </a:ext>
            </a:extLst>
          </p:cNvPr>
          <p:cNvSpPr txBox="1"/>
          <p:nvPr/>
        </p:nvSpPr>
        <p:spPr>
          <a:xfrm>
            <a:off x="5499457" y="1439829"/>
            <a:ext cx="1219997" cy="584775"/>
          </a:xfrm>
          <a:prstGeom prst="rect">
            <a:avLst/>
          </a:prstGeom>
          <a:noFill/>
        </p:spPr>
        <p:txBody>
          <a:bodyPr wrap="square" rtlCol="0">
            <a:spAutoFit/>
          </a:bodyPr>
          <a:lstStyle/>
          <a:p>
            <a:pPr algn="ctr"/>
            <a:r>
              <a:rPr lang="en-US" sz="1600" dirty="0"/>
              <a:t>Threshold at 0</a:t>
            </a:r>
          </a:p>
        </p:txBody>
      </p:sp>
      <p:sp>
        <p:nvSpPr>
          <p:cNvPr id="21" name="Rectangle 20">
            <a:extLst>
              <a:ext uri="{FF2B5EF4-FFF2-40B4-BE49-F238E27FC236}">
                <a16:creationId xmlns:a16="http://schemas.microsoft.com/office/drawing/2014/main" id="{3950E011-71F8-8048-B062-B71B313CAD77}"/>
              </a:ext>
            </a:extLst>
          </p:cNvPr>
          <p:cNvSpPr/>
          <p:nvPr/>
        </p:nvSpPr>
        <p:spPr>
          <a:xfrm>
            <a:off x="3021942" y="6014342"/>
            <a:ext cx="1882209" cy="338554"/>
          </a:xfrm>
          <a:prstGeom prst="rect">
            <a:avLst/>
          </a:prstGeom>
        </p:spPr>
        <p:txBody>
          <a:bodyPr wrap="square">
            <a:spAutoFit/>
          </a:bodyPr>
          <a:lstStyle/>
          <a:p>
            <a:pPr algn="ctr"/>
            <a:r>
              <a:rPr lang="en-US" sz="1600" b="1" dirty="0">
                <a:solidFill>
                  <a:srgbClr val="7030A0"/>
                </a:solidFill>
              </a:rPr>
              <a:t>Capacity Map</a:t>
            </a:r>
          </a:p>
        </p:txBody>
      </p:sp>
      <p:sp>
        <p:nvSpPr>
          <p:cNvPr id="22" name="Rectangle 21">
            <a:extLst>
              <a:ext uri="{FF2B5EF4-FFF2-40B4-BE49-F238E27FC236}">
                <a16:creationId xmlns:a16="http://schemas.microsoft.com/office/drawing/2014/main" id="{5B2EAB4B-4164-BD40-9CA1-A24176313FAD}"/>
              </a:ext>
            </a:extLst>
          </p:cNvPr>
          <p:cNvSpPr/>
          <p:nvPr/>
        </p:nvSpPr>
        <p:spPr>
          <a:xfrm>
            <a:off x="7075213" y="6056258"/>
            <a:ext cx="2564367" cy="338554"/>
          </a:xfrm>
          <a:prstGeom prst="rect">
            <a:avLst/>
          </a:prstGeom>
        </p:spPr>
        <p:txBody>
          <a:bodyPr wrap="square">
            <a:spAutoFit/>
          </a:bodyPr>
          <a:lstStyle/>
          <a:p>
            <a:pPr algn="ctr"/>
            <a:r>
              <a:rPr lang="en-US" sz="1600" b="1" dirty="0">
                <a:solidFill>
                  <a:srgbClr val="7030A0"/>
                </a:solidFill>
              </a:rPr>
              <a:t>Binarized Capacity Map</a:t>
            </a:r>
          </a:p>
        </p:txBody>
      </p:sp>
      <p:sp>
        <p:nvSpPr>
          <p:cNvPr id="23" name="Right Arrow 22">
            <a:extLst>
              <a:ext uri="{FF2B5EF4-FFF2-40B4-BE49-F238E27FC236}">
                <a16:creationId xmlns:a16="http://schemas.microsoft.com/office/drawing/2014/main" id="{F6DF8229-D76A-AE42-9A2E-4FCBD144D3B8}"/>
              </a:ext>
            </a:extLst>
          </p:cNvPr>
          <p:cNvSpPr/>
          <p:nvPr/>
        </p:nvSpPr>
        <p:spPr bwMode="auto">
          <a:xfrm>
            <a:off x="5587019" y="2327686"/>
            <a:ext cx="1089720" cy="30634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4" name="Right Arrow 23">
            <a:extLst>
              <a:ext uri="{FF2B5EF4-FFF2-40B4-BE49-F238E27FC236}">
                <a16:creationId xmlns:a16="http://schemas.microsoft.com/office/drawing/2014/main" id="{1804415B-874B-954A-BCA5-69E8B35C2CE6}"/>
              </a:ext>
            </a:extLst>
          </p:cNvPr>
          <p:cNvSpPr/>
          <p:nvPr/>
        </p:nvSpPr>
        <p:spPr bwMode="auto">
          <a:xfrm>
            <a:off x="5587019" y="5201204"/>
            <a:ext cx="1089720" cy="30634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 name="Rounded Rectangle 24">
            <a:extLst>
              <a:ext uri="{FF2B5EF4-FFF2-40B4-BE49-F238E27FC236}">
                <a16:creationId xmlns:a16="http://schemas.microsoft.com/office/drawing/2014/main" id="{41A686AD-6A97-2644-865E-DAF435032246}"/>
              </a:ext>
            </a:extLst>
          </p:cNvPr>
          <p:cNvSpPr/>
          <p:nvPr/>
        </p:nvSpPr>
        <p:spPr bwMode="auto">
          <a:xfrm>
            <a:off x="5499457" y="2024604"/>
            <a:ext cx="1238648" cy="37566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2" name="TextBox 41">
            <a:extLst>
              <a:ext uri="{FF2B5EF4-FFF2-40B4-BE49-F238E27FC236}">
                <a16:creationId xmlns:a16="http://schemas.microsoft.com/office/drawing/2014/main" id="{DE267423-6A76-8A48-A172-508874ABB799}"/>
              </a:ext>
            </a:extLst>
          </p:cNvPr>
          <p:cNvSpPr txBox="1"/>
          <p:nvPr/>
        </p:nvSpPr>
        <p:spPr>
          <a:xfrm>
            <a:off x="11556124" y="6488668"/>
            <a:ext cx="441146" cy="369332"/>
          </a:xfrm>
          <a:prstGeom prst="rect">
            <a:avLst/>
          </a:prstGeom>
          <a:noFill/>
        </p:spPr>
        <p:txBody>
          <a:bodyPr wrap="none" rtlCol="0">
            <a:spAutoFit/>
          </a:bodyPr>
          <a:lstStyle/>
          <a:p>
            <a:r>
              <a:rPr lang="en-US" dirty="0"/>
              <a:t>12</a:t>
            </a:r>
          </a:p>
        </p:txBody>
      </p:sp>
      <p:pic>
        <p:nvPicPr>
          <p:cNvPr id="44" name="Picture 43">
            <a:extLst>
              <a:ext uri="{FF2B5EF4-FFF2-40B4-BE49-F238E27FC236}">
                <a16:creationId xmlns:a16="http://schemas.microsoft.com/office/drawing/2014/main" id="{B0CF721F-A5A5-9247-A8F5-990196AD078A}"/>
              </a:ext>
            </a:extLst>
          </p:cNvPr>
          <p:cNvPicPr>
            <a:picLocks noChangeAspect="1"/>
          </p:cNvPicPr>
          <p:nvPr/>
        </p:nvPicPr>
        <p:blipFill rotWithShape="1">
          <a:blip r:embed="rId3"/>
          <a:srcRect l="24693" t="9893" r="54251" b="9036"/>
          <a:stretch/>
        </p:blipFill>
        <p:spPr>
          <a:xfrm>
            <a:off x="3236330" y="1732216"/>
            <a:ext cx="1694055" cy="4290509"/>
          </a:xfrm>
          <a:prstGeom prst="rect">
            <a:avLst/>
          </a:prstGeom>
        </p:spPr>
      </p:pic>
      <p:pic>
        <p:nvPicPr>
          <p:cNvPr id="45" name="Picture 44">
            <a:extLst>
              <a:ext uri="{FF2B5EF4-FFF2-40B4-BE49-F238E27FC236}">
                <a16:creationId xmlns:a16="http://schemas.microsoft.com/office/drawing/2014/main" id="{1850D0BD-BC5D-374C-879E-07B423833C52}"/>
              </a:ext>
            </a:extLst>
          </p:cNvPr>
          <p:cNvPicPr>
            <a:picLocks noChangeAspect="1"/>
          </p:cNvPicPr>
          <p:nvPr/>
        </p:nvPicPr>
        <p:blipFill rotWithShape="1">
          <a:blip r:embed="rId3"/>
          <a:srcRect l="63823" t="11461" r="18752" b="10174"/>
          <a:stretch/>
        </p:blipFill>
        <p:spPr>
          <a:xfrm>
            <a:off x="7562350" y="1788526"/>
            <a:ext cx="1412225" cy="4177887"/>
          </a:xfrm>
          <a:prstGeom prst="rect">
            <a:avLst/>
          </a:prstGeom>
        </p:spPr>
      </p:pic>
      <p:sp>
        <p:nvSpPr>
          <p:cNvPr id="38" name="TextBox 37">
            <a:extLst>
              <a:ext uri="{FF2B5EF4-FFF2-40B4-BE49-F238E27FC236}">
                <a16:creationId xmlns:a16="http://schemas.microsoft.com/office/drawing/2014/main" id="{199D4CA6-33E0-6148-A026-3FD309B347ED}"/>
              </a:ext>
            </a:extLst>
          </p:cNvPr>
          <p:cNvSpPr txBox="1"/>
          <p:nvPr/>
        </p:nvSpPr>
        <p:spPr>
          <a:xfrm>
            <a:off x="1176952" y="5025608"/>
            <a:ext cx="1999523" cy="830997"/>
          </a:xfrm>
          <a:prstGeom prst="rect">
            <a:avLst/>
          </a:prstGeom>
          <a:noFill/>
        </p:spPr>
        <p:txBody>
          <a:bodyPr wrap="square" rtlCol="0">
            <a:spAutoFit/>
          </a:bodyPr>
          <a:lstStyle/>
          <a:p>
            <a:pPr algn="ctr"/>
            <a:r>
              <a:rPr lang="en-US" sz="1600" dirty="0"/>
              <a:t>Remaining </a:t>
            </a:r>
          </a:p>
          <a:p>
            <a:pPr algn="ctr"/>
            <a:r>
              <a:rPr lang="en-US" sz="1600" dirty="0"/>
              <a:t>Capacity after route</a:t>
            </a:r>
          </a:p>
          <a:p>
            <a:pPr algn="ctr"/>
            <a:r>
              <a:rPr lang="en-US" sz="1600" dirty="0"/>
              <a:t>(</a:t>
            </a:r>
            <a:r>
              <a:rPr lang="en-US" sz="1600" b="1" dirty="0"/>
              <a:t>Type II Problem</a:t>
            </a:r>
            <a:r>
              <a:rPr lang="en-US" sz="1600" dirty="0"/>
              <a:t>)</a:t>
            </a:r>
          </a:p>
        </p:txBody>
      </p:sp>
    </p:spTree>
    <p:extLst>
      <p:ext uri="{BB962C8B-B14F-4D97-AF65-F5344CB8AC3E}">
        <p14:creationId xmlns:p14="http://schemas.microsoft.com/office/powerpoint/2010/main" val="64534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3D93B4-28B4-974C-9623-53859B0ECF6E}"/>
              </a:ext>
            </a:extLst>
          </p:cNvPr>
          <p:cNvSpPr>
            <a:spLocks noGrp="1"/>
          </p:cNvSpPr>
          <p:nvPr>
            <p:ph type="title"/>
          </p:nvPr>
        </p:nvSpPr>
        <p:spPr>
          <a:xfrm>
            <a:off x="609600" y="482600"/>
            <a:ext cx="10972800" cy="812800"/>
          </a:xfrm>
        </p:spPr>
        <p:txBody>
          <a:bodyPr/>
          <a:lstStyle/>
          <a:p>
            <a:r>
              <a:rPr lang="en-US" dirty="0"/>
              <a:t>Results and Discussion</a:t>
            </a:r>
          </a:p>
        </p:txBody>
      </p:sp>
      <p:cxnSp>
        <p:nvCxnSpPr>
          <p:cNvPr id="58" name="Straight Connector 57">
            <a:extLst>
              <a:ext uri="{FF2B5EF4-FFF2-40B4-BE49-F238E27FC236}">
                <a16:creationId xmlns:a16="http://schemas.microsoft.com/office/drawing/2014/main" id="{6E31CE58-3894-644B-836B-45B0D4A05E4B}"/>
              </a:ext>
            </a:extLst>
          </p:cNvPr>
          <p:cNvCxnSpPr/>
          <p:nvPr/>
        </p:nvCxnSpPr>
        <p:spPr bwMode="auto">
          <a:xfrm>
            <a:off x="5704828" y="1435205"/>
            <a:ext cx="0" cy="472059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59" name="Rectangle 58">
            <a:extLst>
              <a:ext uri="{FF2B5EF4-FFF2-40B4-BE49-F238E27FC236}">
                <a16:creationId xmlns:a16="http://schemas.microsoft.com/office/drawing/2014/main" id="{FD1DC306-25DB-354B-A853-DF799E068F5A}"/>
              </a:ext>
            </a:extLst>
          </p:cNvPr>
          <p:cNvSpPr/>
          <p:nvPr/>
        </p:nvSpPr>
        <p:spPr>
          <a:xfrm>
            <a:off x="3140461" y="2176607"/>
            <a:ext cx="2564367" cy="338554"/>
          </a:xfrm>
          <a:prstGeom prst="rect">
            <a:avLst/>
          </a:prstGeom>
        </p:spPr>
        <p:txBody>
          <a:bodyPr wrap="square">
            <a:spAutoFit/>
          </a:bodyPr>
          <a:lstStyle/>
          <a:p>
            <a:pPr algn="ctr"/>
            <a:r>
              <a:rPr lang="en-US" sz="1600" b="1" dirty="0">
                <a:solidFill>
                  <a:srgbClr val="7030A0"/>
                </a:solidFill>
              </a:rPr>
              <a:t>A* Succeeds in Type I</a:t>
            </a:r>
          </a:p>
        </p:txBody>
      </p:sp>
      <p:sp>
        <p:nvSpPr>
          <p:cNvPr id="61" name="Rectangle 60">
            <a:extLst>
              <a:ext uri="{FF2B5EF4-FFF2-40B4-BE49-F238E27FC236}">
                <a16:creationId xmlns:a16="http://schemas.microsoft.com/office/drawing/2014/main" id="{860003F9-B35A-3746-B74F-B5F775D09612}"/>
              </a:ext>
            </a:extLst>
          </p:cNvPr>
          <p:cNvSpPr/>
          <p:nvPr/>
        </p:nvSpPr>
        <p:spPr>
          <a:xfrm>
            <a:off x="3124978" y="4205276"/>
            <a:ext cx="2564367" cy="338554"/>
          </a:xfrm>
          <a:prstGeom prst="rect">
            <a:avLst/>
          </a:prstGeom>
        </p:spPr>
        <p:txBody>
          <a:bodyPr wrap="square">
            <a:spAutoFit/>
          </a:bodyPr>
          <a:lstStyle/>
          <a:p>
            <a:pPr algn="ctr"/>
            <a:r>
              <a:rPr lang="en-US" sz="1600" b="1" dirty="0">
                <a:solidFill>
                  <a:srgbClr val="7030A0"/>
                </a:solidFill>
              </a:rPr>
              <a:t>A* Fails in Type II</a:t>
            </a:r>
          </a:p>
        </p:txBody>
      </p:sp>
      <p:cxnSp>
        <p:nvCxnSpPr>
          <p:cNvPr id="62" name="Straight Connector 61">
            <a:extLst>
              <a:ext uri="{FF2B5EF4-FFF2-40B4-BE49-F238E27FC236}">
                <a16:creationId xmlns:a16="http://schemas.microsoft.com/office/drawing/2014/main" id="{B57DF7AB-2A03-0045-9BF7-612C6208CB1D}"/>
              </a:ext>
            </a:extLst>
          </p:cNvPr>
          <p:cNvCxnSpPr>
            <a:cxnSpLocks/>
          </p:cNvCxnSpPr>
          <p:nvPr/>
        </p:nvCxnSpPr>
        <p:spPr bwMode="auto">
          <a:xfrm flipH="1">
            <a:off x="516049" y="2163005"/>
            <a:ext cx="11260648"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65" name="Rectangle 64">
            <a:extLst>
              <a:ext uri="{FF2B5EF4-FFF2-40B4-BE49-F238E27FC236}">
                <a16:creationId xmlns:a16="http://schemas.microsoft.com/office/drawing/2014/main" id="{F95C5B84-5478-AC44-A92D-092D7F4A5429}"/>
              </a:ext>
            </a:extLst>
          </p:cNvPr>
          <p:cNvSpPr/>
          <p:nvPr/>
        </p:nvSpPr>
        <p:spPr>
          <a:xfrm>
            <a:off x="1921134" y="1631750"/>
            <a:ext cx="2393151" cy="400110"/>
          </a:xfrm>
          <a:prstGeom prst="rect">
            <a:avLst/>
          </a:prstGeom>
        </p:spPr>
        <p:txBody>
          <a:bodyPr wrap="square">
            <a:spAutoFit/>
          </a:bodyPr>
          <a:lstStyle/>
          <a:p>
            <a:pPr algn="ctr"/>
            <a:r>
              <a:rPr lang="en-US" sz="2000" b="1" dirty="0"/>
              <a:t>A* </a:t>
            </a:r>
          </a:p>
        </p:txBody>
      </p:sp>
      <p:sp>
        <p:nvSpPr>
          <p:cNvPr id="66" name="Rectangle 65">
            <a:extLst>
              <a:ext uri="{FF2B5EF4-FFF2-40B4-BE49-F238E27FC236}">
                <a16:creationId xmlns:a16="http://schemas.microsoft.com/office/drawing/2014/main" id="{36522947-C795-054E-AB9F-7F0A32CF39EF}"/>
              </a:ext>
            </a:extLst>
          </p:cNvPr>
          <p:cNvSpPr/>
          <p:nvPr/>
        </p:nvSpPr>
        <p:spPr>
          <a:xfrm>
            <a:off x="7140871" y="1529147"/>
            <a:ext cx="2393151" cy="400110"/>
          </a:xfrm>
          <a:prstGeom prst="rect">
            <a:avLst/>
          </a:prstGeom>
        </p:spPr>
        <p:txBody>
          <a:bodyPr wrap="square">
            <a:spAutoFit/>
          </a:bodyPr>
          <a:lstStyle/>
          <a:p>
            <a:pPr algn="ctr"/>
            <a:r>
              <a:rPr lang="en-US" sz="2000" b="1" dirty="0"/>
              <a:t>DQN</a:t>
            </a:r>
          </a:p>
        </p:txBody>
      </p:sp>
      <p:sp>
        <p:nvSpPr>
          <p:cNvPr id="68" name="Rectangle 67">
            <a:extLst>
              <a:ext uri="{FF2B5EF4-FFF2-40B4-BE49-F238E27FC236}">
                <a16:creationId xmlns:a16="http://schemas.microsoft.com/office/drawing/2014/main" id="{3A4A9DD6-2517-DA4C-8FF6-4284CFB6CBE6}"/>
              </a:ext>
            </a:extLst>
          </p:cNvPr>
          <p:cNvSpPr/>
          <p:nvPr/>
        </p:nvSpPr>
        <p:spPr>
          <a:xfrm>
            <a:off x="5853475" y="2304023"/>
            <a:ext cx="2564367" cy="2554545"/>
          </a:xfrm>
          <a:prstGeom prst="rect">
            <a:avLst/>
          </a:prstGeom>
        </p:spPr>
        <p:txBody>
          <a:bodyPr wrap="square">
            <a:spAutoFit/>
          </a:bodyPr>
          <a:lstStyle/>
          <a:p>
            <a:pPr algn="just"/>
            <a:r>
              <a:rPr lang="en-US" sz="1600" b="1" dirty="0">
                <a:solidFill>
                  <a:srgbClr val="7030A0"/>
                </a:solidFill>
              </a:rPr>
              <a:t>Guided by reward and state representation</a:t>
            </a:r>
          </a:p>
          <a:p>
            <a:pPr algn="just"/>
            <a:endParaRPr lang="en-US" sz="1600" b="1" dirty="0">
              <a:solidFill>
                <a:srgbClr val="7030A0"/>
              </a:solidFill>
            </a:endParaRPr>
          </a:p>
          <a:p>
            <a:pPr algn="just"/>
            <a:r>
              <a:rPr lang="en-US" sz="1600" b="1" dirty="0">
                <a:solidFill>
                  <a:srgbClr val="7030A0"/>
                </a:solidFill>
              </a:rPr>
              <a:t>Experience from solving all two-pin problems</a:t>
            </a:r>
          </a:p>
          <a:p>
            <a:pPr algn="just"/>
            <a:endParaRPr lang="en-US" sz="1600" b="1" dirty="0">
              <a:solidFill>
                <a:srgbClr val="7030A0"/>
              </a:solidFill>
            </a:endParaRPr>
          </a:p>
          <a:p>
            <a:pPr algn="just"/>
            <a:r>
              <a:rPr lang="en-US" sz="1600" b="1" dirty="0">
                <a:solidFill>
                  <a:srgbClr val="7030A0"/>
                </a:solidFill>
              </a:rPr>
              <a:t>Experience encoded in a single Q-network</a:t>
            </a:r>
          </a:p>
          <a:p>
            <a:pPr algn="just"/>
            <a:endParaRPr lang="en-US" sz="1600" b="1" dirty="0">
              <a:solidFill>
                <a:srgbClr val="7030A0"/>
              </a:solidFill>
            </a:endParaRPr>
          </a:p>
          <a:p>
            <a:pPr marL="285750" indent="-285750" algn="just">
              <a:buFont typeface="Arial" panose="020B0604020202020204" pitchFamily="34" charset="0"/>
              <a:buChar char="•"/>
            </a:pPr>
            <a:endParaRPr lang="en-US" sz="1600" b="1" dirty="0">
              <a:solidFill>
                <a:srgbClr val="7030A0"/>
              </a:solidFill>
            </a:endParaRPr>
          </a:p>
        </p:txBody>
      </p:sp>
      <p:sp>
        <p:nvSpPr>
          <p:cNvPr id="69" name="TextBox 68">
            <a:extLst>
              <a:ext uri="{FF2B5EF4-FFF2-40B4-BE49-F238E27FC236}">
                <a16:creationId xmlns:a16="http://schemas.microsoft.com/office/drawing/2014/main" id="{7DEB9E9E-A4D9-6D47-9600-C3BA69B92487}"/>
              </a:ext>
            </a:extLst>
          </p:cNvPr>
          <p:cNvSpPr txBox="1"/>
          <p:nvPr/>
        </p:nvSpPr>
        <p:spPr>
          <a:xfrm>
            <a:off x="6234523" y="5392537"/>
            <a:ext cx="3903633" cy="369332"/>
          </a:xfrm>
          <a:prstGeom prst="rect">
            <a:avLst/>
          </a:prstGeom>
          <a:solidFill>
            <a:srgbClr val="00B0F0"/>
          </a:solidFill>
        </p:spPr>
        <p:txBody>
          <a:bodyPr wrap="none" rtlCol="0">
            <a:spAutoFit/>
          </a:bodyPr>
          <a:lstStyle/>
          <a:p>
            <a:r>
              <a:rPr lang="en-US" b="1" dirty="0"/>
              <a:t>Conjoint Optimization Mechanism</a:t>
            </a:r>
          </a:p>
        </p:txBody>
      </p:sp>
      <p:sp>
        <p:nvSpPr>
          <p:cNvPr id="2" name="TextBox 1">
            <a:extLst>
              <a:ext uri="{FF2B5EF4-FFF2-40B4-BE49-F238E27FC236}">
                <a16:creationId xmlns:a16="http://schemas.microsoft.com/office/drawing/2014/main" id="{D4688D62-288E-6B45-A9C9-DAF823998732}"/>
              </a:ext>
            </a:extLst>
          </p:cNvPr>
          <p:cNvSpPr txBox="1"/>
          <p:nvPr/>
        </p:nvSpPr>
        <p:spPr>
          <a:xfrm>
            <a:off x="3280761" y="2607160"/>
            <a:ext cx="437940" cy="646331"/>
          </a:xfrm>
          <a:prstGeom prst="rect">
            <a:avLst/>
          </a:prstGeom>
          <a:noFill/>
        </p:spPr>
        <p:txBody>
          <a:bodyPr wrap="none" rtlCol="0">
            <a:spAutoFit/>
          </a:bodyPr>
          <a:lstStyle/>
          <a:p>
            <a:r>
              <a:rPr lang="en-US" sz="3600" b="1" dirty="0">
                <a:solidFill>
                  <a:srgbClr val="FF0000"/>
                </a:solidFill>
              </a:rPr>
              <a:t>√</a:t>
            </a:r>
          </a:p>
        </p:txBody>
      </p:sp>
      <p:sp>
        <p:nvSpPr>
          <p:cNvPr id="41" name="TextBox 40">
            <a:extLst>
              <a:ext uri="{FF2B5EF4-FFF2-40B4-BE49-F238E27FC236}">
                <a16:creationId xmlns:a16="http://schemas.microsoft.com/office/drawing/2014/main" id="{197C1674-C22E-9741-9001-4E640C9CE40D}"/>
              </a:ext>
            </a:extLst>
          </p:cNvPr>
          <p:cNvSpPr txBox="1"/>
          <p:nvPr/>
        </p:nvSpPr>
        <p:spPr>
          <a:xfrm>
            <a:off x="3241953" y="4725032"/>
            <a:ext cx="423514" cy="523220"/>
          </a:xfrm>
          <a:prstGeom prst="rect">
            <a:avLst/>
          </a:prstGeom>
          <a:noFill/>
        </p:spPr>
        <p:txBody>
          <a:bodyPr wrap="none" rtlCol="0">
            <a:spAutoFit/>
          </a:bodyPr>
          <a:lstStyle/>
          <a:p>
            <a:r>
              <a:rPr lang="en-US" sz="2800" b="1" dirty="0">
                <a:solidFill>
                  <a:srgbClr val="FF0000"/>
                </a:solidFill>
              </a:rPr>
              <a:t>X</a:t>
            </a:r>
          </a:p>
        </p:txBody>
      </p:sp>
      <p:sp>
        <p:nvSpPr>
          <p:cNvPr id="42" name="TextBox 41">
            <a:extLst>
              <a:ext uri="{FF2B5EF4-FFF2-40B4-BE49-F238E27FC236}">
                <a16:creationId xmlns:a16="http://schemas.microsoft.com/office/drawing/2014/main" id="{DE267423-6A76-8A48-A172-508874ABB799}"/>
              </a:ext>
            </a:extLst>
          </p:cNvPr>
          <p:cNvSpPr txBox="1"/>
          <p:nvPr/>
        </p:nvSpPr>
        <p:spPr>
          <a:xfrm>
            <a:off x="11556124" y="6488668"/>
            <a:ext cx="441146" cy="369332"/>
          </a:xfrm>
          <a:prstGeom prst="rect">
            <a:avLst/>
          </a:prstGeom>
          <a:noFill/>
        </p:spPr>
        <p:txBody>
          <a:bodyPr wrap="none" rtlCol="0">
            <a:spAutoFit/>
          </a:bodyPr>
          <a:lstStyle/>
          <a:p>
            <a:r>
              <a:rPr lang="en-US" dirty="0"/>
              <a:t>13</a:t>
            </a:r>
          </a:p>
        </p:txBody>
      </p:sp>
      <p:pic>
        <p:nvPicPr>
          <p:cNvPr id="46" name="Picture 45">
            <a:extLst>
              <a:ext uri="{FF2B5EF4-FFF2-40B4-BE49-F238E27FC236}">
                <a16:creationId xmlns:a16="http://schemas.microsoft.com/office/drawing/2014/main" id="{3E0FDE8B-A42B-B043-B0B7-AE452FD90DF5}"/>
              </a:ext>
            </a:extLst>
          </p:cNvPr>
          <p:cNvPicPr>
            <a:picLocks noChangeAspect="1"/>
          </p:cNvPicPr>
          <p:nvPr/>
        </p:nvPicPr>
        <p:blipFill rotWithShape="1">
          <a:blip r:embed="rId3"/>
          <a:srcRect l="63823" t="38451" r="18752" b="36734"/>
          <a:stretch/>
        </p:blipFill>
        <p:spPr>
          <a:xfrm>
            <a:off x="3606862" y="2482907"/>
            <a:ext cx="1645216" cy="1541167"/>
          </a:xfrm>
          <a:prstGeom prst="rect">
            <a:avLst/>
          </a:prstGeom>
        </p:spPr>
      </p:pic>
      <p:sp>
        <p:nvSpPr>
          <p:cNvPr id="8" name="TextBox 7">
            <a:extLst>
              <a:ext uri="{FF2B5EF4-FFF2-40B4-BE49-F238E27FC236}">
                <a16:creationId xmlns:a16="http://schemas.microsoft.com/office/drawing/2014/main" id="{296C90BA-BA25-DF4B-A888-053A1E9419AD}"/>
              </a:ext>
            </a:extLst>
          </p:cNvPr>
          <p:cNvSpPr txBox="1"/>
          <p:nvPr/>
        </p:nvSpPr>
        <p:spPr>
          <a:xfrm>
            <a:off x="3668797" y="2457108"/>
            <a:ext cx="314510" cy="307777"/>
          </a:xfrm>
          <a:prstGeom prst="rect">
            <a:avLst/>
          </a:prstGeom>
          <a:noFill/>
        </p:spPr>
        <p:txBody>
          <a:bodyPr wrap="none" rtlCol="0">
            <a:spAutoFit/>
          </a:bodyPr>
          <a:lstStyle/>
          <a:p>
            <a:r>
              <a:rPr lang="en-US" sz="1400" b="1" dirty="0"/>
              <a:t>A</a:t>
            </a:r>
          </a:p>
        </p:txBody>
      </p:sp>
      <p:sp>
        <p:nvSpPr>
          <p:cNvPr id="48" name="TextBox 47">
            <a:extLst>
              <a:ext uri="{FF2B5EF4-FFF2-40B4-BE49-F238E27FC236}">
                <a16:creationId xmlns:a16="http://schemas.microsoft.com/office/drawing/2014/main" id="{F12711D9-CFCE-1443-A954-8BE570E14DB5}"/>
              </a:ext>
            </a:extLst>
          </p:cNvPr>
          <p:cNvSpPr txBox="1"/>
          <p:nvPr/>
        </p:nvSpPr>
        <p:spPr>
          <a:xfrm>
            <a:off x="4900099" y="3696489"/>
            <a:ext cx="314510" cy="307777"/>
          </a:xfrm>
          <a:prstGeom prst="rect">
            <a:avLst/>
          </a:prstGeom>
          <a:noFill/>
        </p:spPr>
        <p:txBody>
          <a:bodyPr wrap="none" rtlCol="0">
            <a:spAutoFit/>
          </a:bodyPr>
          <a:lstStyle/>
          <a:p>
            <a:r>
              <a:rPr lang="en-US" sz="1400" b="1" dirty="0"/>
              <a:t>B</a:t>
            </a:r>
          </a:p>
        </p:txBody>
      </p:sp>
      <p:cxnSp>
        <p:nvCxnSpPr>
          <p:cNvPr id="11" name="Straight Connector 10">
            <a:extLst>
              <a:ext uri="{FF2B5EF4-FFF2-40B4-BE49-F238E27FC236}">
                <a16:creationId xmlns:a16="http://schemas.microsoft.com/office/drawing/2014/main" id="{9391A254-EFC6-3347-B54E-DF902E08030B}"/>
              </a:ext>
            </a:extLst>
          </p:cNvPr>
          <p:cNvCxnSpPr>
            <a:cxnSpLocks/>
          </p:cNvCxnSpPr>
          <p:nvPr/>
        </p:nvCxnSpPr>
        <p:spPr bwMode="auto">
          <a:xfrm>
            <a:off x="3826052" y="2650752"/>
            <a:ext cx="0" cy="85654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146F162D-1664-F646-9901-2107A8E5E72B}"/>
              </a:ext>
            </a:extLst>
          </p:cNvPr>
          <p:cNvCxnSpPr>
            <a:cxnSpLocks/>
          </p:cNvCxnSpPr>
          <p:nvPr/>
        </p:nvCxnSpPr>
        <p:spPr bwMode="auto">
          <a:xfrm flipH="1">
            <a:off x="3816114" y="3507300"/>
            <a:ext cx="108398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692F32AE-A847-6842-933F-A780A2A5F3F9}"/>
              </a:ext>
            </a:extLst>
          </p:cNvPr>
          <p:cNvCxnSpPr>
            <a:cxnSpLocks/>
          </p:cNvCxnSpPr>
          <p:nvPr/>
        </p:nvCxnSpPr>
        <p:spPr bwMode="auto">
          <a:xfrm flipH="1">
            <a:off x="4900099" y="3502222"/>
            <a:ext cx="5161" cy="19426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5FD42A1F-AEB1-F54A-BCD7-9EE9B40A4694}"/>
              </a:ext>
            </a:extLst>
          </p:cNvPr>
          <p:cNvCxnSpPr>
            <a:cxnSpLocks/>
          </p:cNvCxnSpPr>
          <p:nvPr/>
        </p:nvCxnSpPr>
        <p:spPr bwMode="auto">
          <a:xfrm flipH="1">
            <a:off x="4900099" y="3679578"/>
            <a:ext cx="152401"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2DD85887-363E-E946-B99F-F64C5559D589}"/>
              </a:ext>
            </a:extLst>
          </p:cNvPr>
          <p:cNvCxnSpPr>
            <a:cxnSpLocks/>
          </p:cNvCxnSpPr>
          <p:nvPr/>
        </p:nvCxnSpPr>
        <p:spPr bwMode="auto">
          <a:xfrm flipH="1">
            <a:off x="5039591" y="3674345"/>
            <a:ext cx="5476" cy="110078"/>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70" name="Picture 69">
            <a:extLst>
              <a:ext uri="{FF2B5EF4-FFF2-40B4-BE49-F238E27FC236}">
                <a16:creationId xmlns:a16="http://schemas.microsoft.com/office/drawing/2014/main" id="{26009A85-339C-274D-A0DD-7FB217E32546}"/>
              </a:ext>
            </a:extLst>
          </p:cNvPr>
          <p:cNvPicPr>
            <a:picLocks noChangeAspect="1"/>
          </p:cNvPicPr>
          <p:nvPr/>
        </p:nvPicPr>
        <p:blipFill rotWithShape="1">
          <a:blip r:embed="rId3"/>
          <a:srcRect l="63823" t="65464" r="18752" b="10174"/>
          <a:stretch/>
        </p:blipFill>
        <p:spPr>
          <a:xfrm>
            <a:off x="3627366" y="4540276"/>
            <a:ext cx="1701169" cy="1564538"/>
          </a:xfrm>
          <a:prstGeom prst="rect">
            <a:avLst/>
          </a:prstGeom>
        </p:spPr>
      </p:pic>
      <p:sp>
        <p:nvSpPr>
          <p:cNvPr id="71" name="TextBox 70">
            <a:extLst>
              <a:ext uri="{FF2B5EF4-FFF2-40B4-BE49-F238E27FC236}">
                <a16:creationId xmlns:a16="http://schemas.microsoft.com/office/drawing/2014/main" id="{1BDCF6D6-5864-BA40-8AE5-8208A9ECF0F2}"/>
              </a:ext>
            </a:extLst>
          </p:cNvPr>
          <p:cNvSpPr txBox="1"/>
          <p:nvPr/>
        </p:nvSpPr>
        <p:spPr>
          <a:xfrm>
            <a:off x="3684307" y="4557633"/>
            <a:ext cx="314510" cy="307777"/>
          </a:xfrm>
          <a:prstGeom prst="rect">
            <a:avLst/>
          </a:prstGeom>
          <a:noFill/>
        </p:spPr>
        <p:txBody>
          <a:bodyPr wrap="none" rtlCol="0">
            <a:spAutoFit/>
          </a:bodyPr>
          <a:lstStyle/>
          <a:p>
            <a:r>
              <a:rPr lang="en-US" sz="1400" b="1" dirty="0"/>
              <a:t>A</a:t>
            </a:r>
          </a:p>
        </p:txBody>
      </p:sp>
      <p:sp>
        <p:nvSpPr>
          <p:cNvPr id="72" name="TextBox 71">
            <a:extLst>
              <a:ext uri="{FF2B5EF4-FFF2-40B4-BE49-F238E27FC236}">
                <a16:creationId xmlns:a16="http://schemas.microsoft.com/office/drawing/2014/main" id="{7FAECC8E-BC5C-C947-928A-7FA0844B6F3D}"/>
              </a:ext>
            </a:extLst>
          </p:cNvPr>
          <p:cNvSpPr txBox="1"/>
          <p:nvPr/>
        </p:nvSpPr>
        <p:spPr>
          <a:xfrm>
            <a:off x="4937568" y="5795996"/>
            <a:ext cx="314510" cy="307777"/>
          </a:xfrm>
          <a:prstGeom prst="rect">
            <a:avLst/>
          </a:prstGeom>
          <a:noFill/>
        </p:spPr>
        <p:txBody>
          <a:bodyPr wrap="none" rtlCol="0">
            <a:spAutoFit/>
          </a:bodyPr>
          <a:lstStyle/>
          <a:p>
            <a:r>
              <a:rPr lang="en-US" sz="1400" b="1" dirty="0"/>
              <a:t>B</a:t>
            </a:r>
          </a:p>
        </p:txBody>
      </p:sp>
      <p:sp>
        <p:nvSpPr>
          <p:cNvPr id="40" name="Rectangle 39">
            <a:extLst>
              <a:ext uri="{FF2B5EF4-FFF2-40B4-BE49-F238E27FC236}">
                <a16:creationId xmlns:a16="http://schemas.microsoft.com/office/drawing/2014/main" id="{0C26A737-7D69-7143-9F17-B10D240916E3}"/>
              </a:ext>
            </a:extLst>
          </p:cNvPr>
          <p:cNvSpPr/>
          <p:nvPr/>
        </p:nvSpPr>
        <p:spPr>
          <a:xfrm>
            <a:off x="417988" y="2304023"/>
            <a:ext cx="2988493" cy="3539430"/>
          </a:xfrm>
          <a:prstGeom prst="rect">
            <a:avLst/>
          </a:prstGeom>
        </p:spPr>
        <p:txBody>
          <a:bodyPr wrap="square">
            <a:spAutoFit/>
          </a:bodyPr>
          <a:lstStyle/>
          <a:p>
            <a:r>
              <a:rPr lang="en-US" sz="1600" b="1" dirty="0">
                <a:solidFill>
                  <a:srgbClr val="7030A0"/>
                </a:solidFill>
              </a:rPr>
              <a:t>Find solution based on binarized capacity maps</a:t>
            </a:r>
          </a:p>
          <a:p>
            <a:endParaRPr lang="en-US" sz="1600" b="1" dirty="0">
              <a:solidFill>
                <a:srgbClr val="7030A0"/>
              </a:solidFill>
            </a:endParaRPr>
          </a:p>
          <a:p>
            <a:r>
              <a:rPr lang="en-US" sz="1600" b="1" dirty="0">
                <a:solidFill>
                  <a:srgbClr val="7030A0"/>
                </a:solidFill>
              </a:rPr>
              <a:t>Guarantee optimum solution for Type I problem</a:t>
            </a:r>
          </a:p>
          <a:p>
            <a:endParaRPr lang="en-US" sz="1600" b="1" dirty="0">
              <a:solidFill>
                <a:srgbClr val="7030A0"/>
              </a:solidFill>
            </a:endParaRPr>
          </a:p>
          <a:p>
            <a:r>
              <a:rPr lang="en-US" sz="1600" b="1" dirty="0">
                <a:solidFill>
                  <a:srgbClr val="7030A0"/>
                </a:solidFill>
              </a:rPr>
              <a:t>Perform poorly in Type II problem under inappropriate</a:t>
            </a:r>
          </a:p>
          <a:p>
            <a:r>
              <a:rPr lang="en-US" sz="1600" b="1" dirty="0">
                <a:solidFill>
                  <a:srgbClr val="7030A0"/>
                </a:solidFill>
              </a:rPr>
              <a:t>problem sequence</a:t>
            </a:r>
          </a:p>
          <a:p>
            <a:endParaRPr lang="en-US" sz="1600" b="1" dirty="0">
              <a:solidFill>
                <a:srgbClr val="7030A0"/>
              </a:solidFill>
            </a:endParaRPr>
          </a:p>
          <a:p>
            <a:endParaRPr lang="en-US" sz="1600" b="1" dirty="0">
              <a:solidFill>
                <a:srgbClr val="7030A0"/>
              </a:solidFill>
            </a:endParaRPr>
          </a:p>
          <a:p>
            <a:endParaRPr lang="en-US" sz="1600" b="1" dirty="0">
              <a:solidFill>
                <a:srgbClr val="7030A0"/>
              </a:solidFill>
            </a:endParaRPr>
          </a:p>
          <a:p>
            <a:endParaRPr lang="en-US" sz="1600" b="1" dirty="0">
              <a:solidFill>
                <a:srgbClr val="7030A0"/>
              </a:solidFill>
            </a:endParaRPr>
          </a:p>
          <a:p>
            <a:pPr marL="285750" indent="-285750">
              <a:buFont typeface="Arial" panose="020B0604020202020204" pitchFamily="34" charset="0"/>
              <a:buChar char="•"/>
            </a:pPr>
            <a:endParaRPr lang="en-US" sz="1600" b="1" dirty="0">
              <a:solidFill>
                <a:srgbClr val="7030A0"/>
              </a:solidFill>
            </a:endParaRPr>
          </a:p>
        </p:txBody>
      </p:sp>
      <p:pic>
        <p:nvPicPr>
          <p:cNvPr id="47" name="Picture 46">
            <a:extLst>
              <a:ext uri="{FF2B5EF4-FFF2-40B4-BE49-F238E27FC236}">
                <a16:creationId xmlns:a16="http://schemas.microsoft.com/office/drawing/2014/main" id="{E401DF81-4104-3E44-820E-8FF36E55DF19}"/>
              </a:ext>
            </a:extLst>
          </p:cNvPr>
          <p:cNvPicPr>
            <a:picLocks noChangeAspect="1"/>
          </p:cNvPicPr>
          <p:nvPr/>
        </p:nvPicPr>
        <p:blipFill rotWithShape="1">
          <a:blip r:embed="rId3"/>
          <a:srcRect l="63823" t="65464" r="18752" b="10174"/>
          <a:stretch/>
        </p:blipFill>
        <p:spPr>
          <a:xfrm>
            <a:off x="9390694" y="3022997"/>
            <a:ext cx="1701169" cy="1564538"/>
          </a:xfrm>
          <a:prstGeom prst="rect">
            <a:avLst/>
          </a:prstGeom>
        </p:spPr>
      </p:pic>
      <p:sp>
        <p:nvSpPr>
          <p:cNvPr id="49" name="TextBox 48">
            <a:extLst>
              <a:ext uri="{FF2B5EF4-FFF2-40B4-BE49-F238E27FC236}">
                <a16:creationId xmlns:a16="http://schemas.microsoft.com/office/drawing/2014/main" id="{1EA9431F-1142-DD43-915E-204DBED71FF9}"/>
              </a:ext>
            </a:extLst>
          </p:cNvPr>
          <p:cNvSpPr txBox="1"/>
          <p:nvPr/>
        </p:nvSpPr>
        <p:spPr>
          <a:xfrm>
            <a:off x="9447635" y="3040354"/>
            <a:ext cx="314510" cy="307777"/>
          </a:xfrm>
          <a:prstGeom prst="rect">
            <a:avLst/>
          </a:prstGeom>
          <a:noFill/>
        </p:spPr>
        <p:txBody>
          <a:bodyPr wrap="none" rtlCol="0">
            <a:spAutoFit/>
          </a:bodyPr>
          <a:lstStyle/>
          <a:p>
            <a:r>
              <a:rPr lang="en-US" sz="1400" b="1" dirty="0"/>
              <a:t>A</a:t>
            </a:r>
          </a:p>
        </p:txBody>
      </p:sp>
      <p:sp>
        <p:nvSpPr>
          <p:cNvPr id="50" name="TextBox 49">
            <a:extLst>
              <a:ext uri="{FF2B5EF4-FFF2-40B4-BE49-F238E27FC236}">
                <a16:creationId xmlns:a16="http://schemas.microsoft.com/office/drawing/2014/main" id="{1B9B8A05-BB20-354C-AD7A-B5CC9C8FE5D0}"/>
              </a:ext>
            </a:extLst>
          </p:cNvPr>
          <p:cNvSpPr txBox="1"/>
          <p:nvPr/>
        </p:nvSpPr>
        <p:spPr>
          <a:xfrm>
            <a:off x="10700896" y="4278717"/>
            <a:ext cx="314510" cy="307777"/>
          </a:xfrm>
          <a:prstGeom prst="rect">
            <a:avLst/>
          </a:prstGeom>
          <a:noFill/>
        </p:spPr>
        <p:txBody>
          <a:bodyPr wrap="none" rtlCol="0">
            <a:spAutoFit/>
          </a:bodyPr>
          <a:lstStyle/>
          <a:p>
            <a:r>
              <a:rPr lang="en-US" sz="1400" b="1" dirty="0"/>
              <a:t>B</a:t>
            </a:r>
          </a:p>
        </p:txBody>
      </p:sp>
      <p:sp>
        <p:nvSpPr>
          <p:cNvPr id="51" name="TextBox 50">
            <a:extLst>
              <a:ext uri="{FF2B5EF4-FFF2-40B4-BE49-F238E27FC236}">
                <a16:creationId xmlns:a16="http://schemas.microsoft.com/office/drawing/2014/main" id="{34D1A6B9-684E-3748-A0AE-C1B6B4F50CEF}"/>
              </a:ext>
            </a:extLst>
          </p:cNvPr>
          <p:cNvSpPr txBox="1"/>
          <p:nvPr/>
        </p:nvSpPr>
        <p:spPr>
          <a:xfrm>
            <a:off x="9447635" y="2472061"/>
            <a:ext cx="1604927" cy="2646878"/>
          </a:xfrm>
          <a:prstGeom prst="rect">
            <a:avLst/>
          </a:prstGeom>
          <a:noFill/>
        </p:spPr>
        <p:txBody>
          <a:bodyPr wrap="none" rtlCol="0">
            <a:spAutoFit/>
          </a:bodyPr>
          <a:lstStyle/>
          <a:p>
            <a:r>
              <a:rPr lang="en-US" sz="16600" dirty="0">
                <a:solidFill>
                  <a:srgbClr val="FF0000"/>
                </a:solidFill>
              </a:rPr>
              <a:t>X</a:t>
            </a:r>
          </a:p>
        </p:txBody>
      </p:sp>
      <p:sp>
        <p:nvSpPr>
          <p:cNvPr id="31" name="Rectangle 30">
            <a:extLst>
              <a:ext uri="{FF2B5EF4-FFF2-40B4-BE49-F238E27FC236}">
                <a16:creationId xmlns:a16="http://schemas.microsoft.com/office/drawing/2014/main" id="{D152A691-8F7C-9B4C-9147-1BCEACACEFAD}"/>
              </a:ext>
            </a:extLst>
          </p:cNvPr>
          <p:cNvSpPr/>
          <p:nvPr/>
        </p:nvSpPr>
        <p:spPr>
          <a:xfrm>
            <a:off x="609600" y="975726"/>
            <a:ext cx="6002669" cy="369332"/>
          </a:xfrm>
          <a:prstGeom prst="rect">
            <a:avLst/>
          </a:prstGeom>
        </p:spPr>
        <p:txBody>
          <a:bodyPr wrap="none">
            <a:spAutoFit/>
          </a:bodyPr>
          <a:lstStyle/>
          <a:p>
            <a:r>
              <a:rPr lang="en-US" dirty="0">
                <a:solidFill>
                  <a:srgbClr val="FF0000"/>
                </a:solidFill>
              </a:rPr>
              <a:t>Explain the performance difference of A* and DQN router</a:t>
            </a:r>
          </a:p>
        </p:txBody>
      </p:sp>
    </p:spTree>
    <p:extLst>
      <p:ext uri="{BB962C8B-B14F-4D97-AF65-F5344CB8AC3E}">
        <p14:creationId xmlns:p14="http://schemas.microsoft.com/office/powerpoint/2010/main" val="286200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5" grpId="0"/>
      <p:bldP spid="66" grpId="0"/>
      <p:bldP spid="68" grpId="0"/>
      <p:bldP spid="69" grpId="0" animBg="1"/>
      <p:bldP spid="2" grpId="0"/>
      <p:bldP spid="41" grpId="0"/>
      <p:bldP spid="8" grpId="0"/>
      <p:bldP spid="48" grpId="0"/>
      <p:bldP spid="71" grpId="0"/>
      <p:bldP spid="72" grpId="0"/>
      <p:bldP spid="40" grpId="0"/>
      <p:bldP spid="49" grpId="0"/>
      <p:bldP spid="50"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4F09-9DF2-EB45-9577-53D6722E9F2F}"/>
              </a:ext>
            </a:extLst>
          </p:cNvPr>
          <p:cNvSpPr>
            <a:spLocks noGrp="1"/>
          </p:cNvSpPr>
          <p:nvPr>
            <p:ph type="title"/>
          </p:nvPr>
        </p:nvSpPr>
        <p:spPr/>
        <p:txBody>
          <a:bodyPr/>
          <a:lstStyle/>
          <a:p>
            <a:r>
              <a:rPr lang="en-US" dirty="0"/>
              <a:t>Results and Discussion</a:t>
            </a:r>
          </a:p>
        </p:txBody>
      </p:sp>
      <p:pic>
        <p:nvPicPr>
          <p:cNvPr id="3" name="图片 32">
            <a:extLst>
              <a:ext uri="{FF2B5EF4-FFF2-40B4-BE49-F238E27FC236}">
                <a16:creationId xmlns:a16="http://schemas.microsoft.com/office/drawing/2014/main" id="{2179378F-8F68-B542-A259-4E1FCBBDD9E9}"/>
              </a:ext>
            </a:extLst>
          </p:cNvPr>
          <p:cNvPicPr>
            <a:picLocks noChangeAspect="1"/>
          </p:cNvPicPr>
          <p:nvPr/>
        </p:nvPicPr>
        <p:blipFill>
          <a:blip r:embed="rId3"/>
          <a:stretch>
            <a:fillRect/>
          </a:stretch>
        </p:blipFill>
        <p:spPr>
          <a:xfrm>
            <a:off x="7764898" y="4132296"/>
            <a:ext cx="2845295" cy="2105056"/>
          </a:xfrm>
          <a:prstGeom prst="rect">
            <a:avLst/>
          </a:prstGeom>
        </p:spPr>
      </p:pic>
      <p:pic>
        <p:nvPicPr>
          <p:cNvPr id="4" name="图片 31">
            <a:extLst>
              <a:ext uri="{FF2B5EF4-FFF2-40B4-BE49-F238E27FC236}">
                <a16:creationId xmlns:a16="http://schemas.microsoft.com/office/drawing/2014/main" id="{8B333441-400C-2C4A-B368-0FFB7A4DBB50}"/>
              </a:ext>
            </a:extLst>
          </p:cNvPr>
          <p:cNvPicPr>
            <a:picLocks noChangeAspect="1"/>
          </p:cNvPicPr>
          <p:nvPr/>
        </p:nvPicPr>
        <p:blipFill>
          <a:blip r:embed="rId4"/>
          <a:stretch>
            <a:fillRect/>
          </a:stretch>
        </p:blipFill>
        <p:spPr>
          <a:xfrm>
            <a:off x="4699434" y="4047430"/>
            <a:ext cx="2666879" cy="2113839"/>
          </a:xfrm>
          <a:prstGeom prst="rect">
            <a:avLst/>
          </a:prstGeom>
        </p:spPr>
      </p:pic>
      <p:pic>
        <p:nvPicPr>
          <p:cNvPr id="5" name="图片 30">
            <a:extLst>
              <a:ext uri="{FF2B5EF4-FFF2-40B4-BE49-F238E27FC236}">
                <a16:creationId xmlns:a16="http://schemas.microsoft.com/office/drawing/2014/main" id="{3482F73F-24B4-BA4A-A981-5FD25A22B502}"/>
              </a:ext>
            </a:extLst>
          </p:cNvPr>
          <p:cNvPicPr>
            <a:picLocks noChangeAspect="1"/>
          </p:cNvPicPr>
          <p:nvPr/>
        </p:nvPicPr>
        <p:blipFill>
          <a:blip r:embed="rId5"/>
          <a:stretch>
            <a:fillRect/>
          </a:stretch>
        </p:blipFill>
        <p:spPr>
          <a:xfrm>
            <a:off x="1442607" y="4053160"/>
            <a:ext cx="2801649" cy="2160455"/>
          </a:xfrm>
          <a:prstGeom prst="rect">
            <a:avLst/>
          </a:prstGeom>
        </p:spPr>
      </p:pic>
      <p:pic>
        <p:nvPicPr>
          <p:cNvPr id="6" name="图片 24">
            <a:extLst>
              <a:ext uri="{FF2B5EF4-FFF2-40B4-BE49-F238E27FC236}">
                <a16:creationId xmlns:a16="http://schemas.microsoft.com/office/drawing/2014/main" id="{B1A3A4E4-BA49-FA4C-BD8D-764333C9353D}"/>
              </a:ext>
            </a:extLst>
          </p:cNvPr>
          <p:cNvPicPr>
            <a:picLocks noChangeAspect="1"/>
          </p:cNvPicPr>
          <p:nvPr/>
        </p:nvPicPr>
        <p:blipFill>
          <a:blip r:embed="rId6"/>
          <a:stretch>
            <a:fillRect/>
          </a:stretch>
        </p:blipFill>
        <p:spPr>
          <a:xfrm>
            <a:off x="7790885" y="1715403"/>
            <a:ext cx="2890227" cy="2113575"/>
          </a:xfrm>
          <a:prstGeom prst="rect">
            <a:avLst/>
          </a:prstGeom>
        </p:spPr>
      </p:pic>
      <p:pic>
        <p:nvPicPr>
          <p:cNvPr id="7" name="图片 2">
            <a:extLst>
              <a:ext uri="{FF2B5EF4-FFF2-40B4-BE49-F238E27FC236}">
                <a16:creationId xmlns:a16="http://schemas.microsoft.com/office/drawing/2014/main" id="{4EE92C29-C45C-B348-98FB-1BA917B6D377}"/>
              </a:ext>
            </a:extLst>
          </p:cNvPr>
          <p:cNvPicPr>
            <a:picLocks noChangeAspect="1"/>
          </p:cNvPicPr>
          <p:nvPr/>
        </p:nvPicPr>
        <p:blipFill>
          <a:blip r:embed="rId7"/>
          <a:stretch>
            <a:fillRect/>
          </a:stretch>
        </p:blipFill>
        <p:spPr>
          <a:xfrm>
            <a:off x="4581929" y="1613524"/>
            <a:ext cx="2845295" cy="2115938"/>
          </a:xfrm>
          <a:prstGeom prst="rect">
            <a:avLst/>
          </a:prstGeom>
        </p:spPr>
      </p:pic>
      <p:pic>
        <p:nvPicPr>
          <p:cNvPr id="8" name="图片 1">
            <a:extLst>
              <a:ext uri="{FF2B5EF4-FFF2-40B4-BE49-F238E27FC236}">
                <a16:creationId xmlns:a16="http://schemas.microsoft.com/office/drawing/2014/main" id="{9579A4B1-DD1A-F940-97A2-B3BAE3BB853F}"/>
              </a:ext>
            </a:extLst>
          </p:cNvPr>
          <p:cNvPicPr>
            <a:picLocks noChangeAspect="1"/>
          </p:cNvPicPr>
          <p:nvPr/>
        </p:nvPicPr>
        <p:blipFill>
          <a:blip r:embed="rId8"/>
          <a:stretch>
            <a:fillRect/>
          </a:stretch>
        </p:blipFill>
        <p:spPr>
          <a:xfrm>
            <a:off x="1427367" y="1618743"/>
            <a:ext cx="2845295" cy="2132959"/>
          </a:xfrm>
          <a:prstGeom prst="rect">
            <a:avLst/>
          </a:prstGeom>
        </p:spPr>
      </p:pic>
      <p:sp>
        <p:nvSpPr>
          <p:cNvPr id="13" name="TextBox 12">
            <a:extLst>
              <a:ext uri="{FF2B5EF4-FFF2-40B4-BE49-F238E27FC236}">
                <a16:creationId xmlns:a16="http://schemas.microsoft.com/office/drawing/2014/main" id="{A5BD4453-1469-0D4C-801D-5F7644806E5E}"/>
              </a:ext>
            </a:extLst>
          </p:cNvPr>
          <p:cNvSpPr txBox="1"/>
          <p:nvPr/>
        </p:nvSpPr>
        <p:spPr>
          <a:xfrm>
            <a:off x="2493932" y="2889375"/>
            <a:ext cx="1433598" cy="461665"/>
          </a:xfrm>
          <a:prstGeom prst="rect">
            <a:avLst/>
          </a:prstGeom>
          <a:noFill/>
        </p:spPr>
        <p:txBody>
          <a:bodyPr wrap="none" rtlCol="0">
            <a:spAutoFit/>
          </a:bodyPr>
          <a:lstStyle/>
          <a:p>
            <a:r>
              <a:rPr lang="en-US" sz="1200" dirty="0">
                <a:solidFill>
                  <a:srgbClr val="FF0000"/>
                </a:solidFill>
              </a:rPr>
              <a:t>DRL win rate: 22.5%</a:t>
            </a:r>
          </a:p>
          <a:p>
            <a:endParaRPr lang="en-US" sz="1200" dirty="0">
              <a:solidFill>
                <a:srgbClr val="FF0000"/>
              </a:solidFill>
            </a:endParaRPr>
          </a:p>
        </p:txBody>
      </p:sp>
      <p:sp>
        <p:nvSpPr>
          <p:cNvPr id="14" name="TextBox 13">
            <a:extLst>
              <a:ext uri="{FF2B5EF4-FFF2-40B4-BE49-F238E27FC236}">
                <a16:creationId xmlns:a16="http://schemas.microsoft.com/office/drawing/2014/main" id="{760EAF70-7A37-4F41-B5F9-277D28D5752D}"/>
              </a:ext>
            </a:extLst>
          </p:cNvPr>
          <p:cNvSpPr txBox="1"/>
          <p:nvPr/>
        </p:nvSpPr>
        <p:spPr>
          <a:xfrm>
            <a:off x="2552441" y="5417726"/>
            <a:ext cx="1316579" cy="461665"/>
          </a:xfrm>
          <a:prstGeom prst="rect">
            <a:avLst/>
          </a:prstGeom>
          <a:noFill/>
        </p:spPr>
        <p:txBody>
          <a:bodyPr wrap="none" rtlCol="0">
            <a:spAutoFit/>
          </a:bodyPr>
          <a:lstStyle/>
          <a:p>
            <a:r>
              <a:rPr lang="en-US" sz="1200" dirty="0">
                <a:solidFill>
                  <a:srgbClr val="FF0000"/>
                </a:solidFill>
              </a:rPr>
              <a:t>DRL win rate: </a:t>
            </a:r>
            <a:r>
              <a:rPr lang="en-US" altLang="zh-CN" sz="1200" dirty="0">
                <a:solidFill>
                  <a:srgbClr val="FF0000"/>
                </a:solidFill>
              </a:rPr>
              <a:t>80%</a:t>
            </a:r>
            <a:endParaRPr lang="en-US" sz="1200" dirty="0">
              <a:solidFill>
                <a:srgbClr val="FF0000"/>
              </a:solidFill>
            </a:endParaRPr>
          </a:p>
          <a:p>
            <a:endParaRPr lang="en-US" sz="1200" dirty="0">
              <a:solidFill>
                <a:srgbClr val="FF0000"/>
              </a:solidFill>
            </a:endParaRPr>
          </a:p>
        </p:txBody>
      </p:sp>
      <p:sp>
        <p:nvSpPr>
          <p:cNvPr id="31" name="Rectangle 30">
            <a:extLst>
              <a:ext uri="{FF2B5EF4-FFF2-40B4-BE49-F238E27FC236}">
                <a16:creationId xmlns:a16="http://schemas.microsoft.com/office/drawing/2014/main" id="{3D8F20F6-A9C2-8749-A125-52793D3C7BB4}"/>
              </a:ext>
            </a:extLst>
          </p:cNvPr>
          <p:cNvSpPr/>
          <p:nvPr/>
        </p:nvSpPr>
        <p:spPr>
          <a:xfrm>
            <a:off x="609600" y="975726"/>
            <a:ext cx="7481728" cy="369332"/>
          </a:xfrm>
          <a:prstGeom prst="rect">
            <a:avLst/>
          </a:prstGeom>
        </p:spPr>
        <p:txBody>
          <a:bodyPr wrap="none">
            <a:spAutoFit/>
          </a:bodyPr>
          <a:lstStyle/>
          <a:p>
            <a:r>
              <a:rPr lang="en-US" dirty="0">
                <a:solidFill>
                  <a:srgbClr val="FF0000"/>
                </a:solidFill>
              </a:rPr>
              <a:t>Experiments shows that DRL performs better than A* in Type II problem</a:t>
            </a:r>
          </a:p>
        </p:txBody>
      </p:sp>
      <p:sp>
        <p:nvSpPr>
          <p:cNvPr id="32" name="Rectangle 31">
            <a:extLst>
              <a:ext uri="{FF2B5EF4-FFF2-40B4-BE49-F238E27FC236}">
                <a16:creationId xmlns:a16="http://schemas.microsoft.com/office/drawing/2014/main" id="{9CC3A7E9-9813-A24F-BFD7-D438439BF231}"/>
              </a:ext>
            </a:extLst>
          </p:cNvPr>
          <p:cNvSpPr/>
          <p:nvPr/>
        </p:nvSpPr>
        <p:spPr>
          <a:xfrm>
            <a:off x="574642" y="1715403"/>
            <a:ext cx="954492" cy="523220"/>
          </a:xfrm>
          <a:prstGeom prst="rect">
            <a:avLst/>
          </a:prstGeom>
        </p:spPr>
        <p:txBody>
          <a:bodyPr wrap="square">
            <a:spAutoFit/>
          </a:bodyPr>
          <a:lstStyle/>
          <a:p>
            <a:pPr algn="just"/>
            <a:r>
              <a:rPr lang="en-US" sz="1400" b="1" dirty="0">
                <a:solidFill>
                  <a:srgbClr val="7030A0"/>
                </a:solidFill>
              </a:rPr>
              <a:t>Type I</a:t>
            </a:r>
          </a:p>
          <a:p>
            <a:pPr algn="just"/>
            <a:r>
              <a:rPr lang="en-US" sz="1400" b="1" dirty="0">
                <a:solidFill>
                  <a:srgbClr val="7030A0"/>
                </a:solidFill>
              </a:rPr>
              <a:t>Problem</a:t>
            </a:r>
          </a:p>
        </p:txBody>
      </p:sp>
      <p:sp>
        <p:nvSpPr>
          <p:cNvPr id="33" name="Rectangle 32">
            <a:extLst>
              <a:ext uri="{FF2B5EF4-FFF2-40B4-BE49-F238E27FC236}">
                <a16:creationId xmlns:a16="http://schemas.microsoft.com/office/drawing/2014/main" id="{86E57845-7521-DF47-BF96-77440CCA6F0F}"/>
              </a:ext>
            </a:extLst>
          </p:cNvPr>
          <p:cNvSpPr/>
          <p:nvPr/>
        </p:nvSpPr>
        <p:spPr>
          <a:xfrm>
            <a:off x="476075" y="4047430"/>
            <a:ext cx="954492" cy="523220"/>
          </a:xfrm>
          <a:prstGeom prst="rect">
            <a:avLst/>
          </a:prstGeom>
        </p:spPr>
        <p:txBody>
          <a:bodyPr wrap="square">
            <a:spAutoFit/>
          </a:bodyPr>
          <a:lstStyle/>
          <a:p>
            <a:pPr algn="just"/>
            <a:r>
              <a:rPr lang="en-US" sz="1400" b="1" dirty="0">
                <a:solidFill>
                  <a:srgbClr val="7030A0"/>
                </a:solidFill>
              </a:rPr>
              <a:t>Type II</a:t>
            </a:r>
          </a:p>
          <a:p>
            <a:pPr algn="just"/>
            <a:r>
              <a:rPr lang="en-US" sz="1400" b="1" dirty="0">
                <a:solidFill>
                  <a:srgbClr val="7030A0"/>
                </a:solidFill>
              </a:rPr>
              <a:t>Problem</a:t>
            </a:r>
          </a:p>
        </p:txBody>
      </p:sp>
      <p:sp>
        <p:nvSpPr>
          <p:cNvPr id="35" name="Rectangle 34">
            <a:extLst>
              <a:ext uri="{FF2B5EF4-FFF2-40B4-BE49-F238E27FC236}">
                <a16:creationId xmlns:a16="http://schemas.microsoft.com/office/drawing/2014/main" id="{00B4C8C5-EBA5-7F4C-8049-DD20AB721A60}"/>
              </a:ext>
            </a:extLst>
          </p:cNvPr>
          <p:cNvSpPr/>
          <p:nvPr/>
        </p:nvSpPr>
        <p:spPr>
          <a:xfrm>
            <a:off x="1948762" y="1345058"/>
            <a:ext cx="1882209" cy="307777"/>
          </a:xfrm>
          <a:prstGeom prst="rect">
            <a:avLst/>
          </a:prstGeom>
        </p:spPr>
        <p:txBody>
          <a:bodyPr wrap="square">
            <a:spAutoFit/>
          </a:bodyPr>
          <a:lstStyle/>
          <a:p>
            <a:pPr algn="ctr"/>
            <a:r>
              <a:rPr lang="en-US" sz="1400" b="1" dirty="0">
                <a:solidFill>
                  <a:srgbClr val="7030A0"/>
                </a:solidFill>
              </a:rPr>
              <a:t>Wirelength</a:t>
            </a:r>
          </a:p>
        </p:txBody>
      </p:sp>
      <p:sp>
        <p:nvSpPr>
          <p:cNvPr id="36" name="Rectangle 35">
            <a:extLst>
              <a:ext uri="{FF2B5EF4-FFF2-40B4-BE49-F238E27FC236}">
                <a16:creationId xmlns:a16="http://schemas.microsoft.com/office/drawing/2014/main" id="{25EE5FD4-8E0E-1B4B-B752-0AD04CFBCC42}"/>
              </a:ext>
            </a:extLst>
          </p:cNvPr>
          <p:cNvSpPr/>
          <p:nvPr/>
        </p:nvSpPr>
        <p:spPr>
          <a:xfrm>
            <a:off x="5118054" y="1345058"/>
            <a:ext cx="1882209" cy="307777"/>
          </a:xfrm>
          <a:prstGeom prst="rect">
            <a:avLst/>
          </a:prstGeom>
        </p:spPr>
        <p:txBody>
          <a:bodyPr wrap="square">
            <a:spAutoFit/>
          </a:bodyPr>
          <a:lstStyle/>
          <a:p>
            <a:pPr algn="ctr"/>
            <a:r>
              <a:rPr lang="en-US" sz="1400" b="1" dirty="0">
                <a:solidFill>
                  <a:srgbClr val="7030A0"/>
                </a:solidFill>
              </a:rPr>
              <a:t>Overflow</a:t>
            </a:r>
          </a:p>
        </p:txBody>
      </p:sp>
      <p:sp>
        <p:nvSpPr>
          <p:cNvPr id="37" name="Rectangle 36">
            <a:extLst>
              <a:ext uri="{FF2B5EF4-FFF2-40B4-BE49-F238E27FC236}">
                <a16:creationId xmlns:a16="http://schemas.microsoft.com/office/drawing/2014/main" id="{CC93FD7C-0E64-6042-8A91-6D5596AB6F66}"/>
              </a:ext>
            </a:extLst>
          </p:cNvPr>
          <p:cNvSpPr/>
          <p:nvPr/>
        </p:nvSpPr>
        <p:spPr>
          <a:xfrm>
            <a:off x="8486645" y="1230035"/>
            <a:ext cx="1882209" cy="523220"/>
          </a:xfrm>
          <a:prstGeom prst="rect">
            <a:avLst/>
          </a:prstGeom>
        </p:spPr>
        <p:txBody>
          <a:bodyPr wrap="square">
            <a:spAutoFit/>
          </a:bodyPr>
          <a:lstStyle/>
          <a:p>
            <a:pPr algn="ctr"/>
            <a:r>
              <a:rPr lang="en-US" sz="1400" b="1" dirty="0">
                <a:solidFill>
                  <a:srgbClr val="7030A0"/>
                </a:solidFill>
              </a:rPr>
              <a:t>Reward Log Plot of DQN Router</a:t>
            </a:r>
          </a:p>
        </p:txBody>
      </p:sp>
      <p:sp>
        <p:nvSpPr>
          <p:cNvPr id="39" name="TextBox 38">
            <a:extLst>
              <a:ext uri="{FF2B5EF4-FFF2-40B4-BE49-F238E27FC236}">
                <a16:creationId xmlns:a16="http://schemas.microsoft.com/office/drawing/2014/main" id="{E297420A-41DB-4E46-BAB5-68DBDB7AC31E}"/>
              </a:ext>
            </a:extLst>
          </p:cNvPr>
          <p:cNvSpPr txBox="1"/>
          <p:nvPr/>
        </p:nvSpPr>
        <p:spPr>
          <a:xfrm>
            <a:off x="8606866" y="3682135"/>
            <a:ext cx="1525145" cy="253916"/>
          </a:xfrm>
          <a:prstGeom prst="rect">
            <a:avLst/>
          </a:prstGeom>
          <a:solidFill>
            <a:schemeClr val="bg1"/>
          </a:solidFill>
        </p:spPr>
        <p:txBody>
          <a:bodyPr wrap="square" rtlCol="0">
            <a:spAutoFit/>
          </a:bodyPr>
          <a:lstStyle/>
          <a:p>
            <a:pPr algn="ctr"/>
            <a:r>
              <a:rPr lang="en-US" sz="1050" b="1" dirty="0">
                <a:latin typeface="Arial" panose="020B0604020202020204" pitchFamily="34" charset="0"/>
                <a:cs typeface="Arial" panose="020B0604020202020204" pitchFamily="34" charset="0"/>
              </a:rPr>
              <a:t>Episodes</a:t>
            </a:r>
          </a:p>
        </p:txBody>
      </p:sp>
      <p:sp>
        <p:nvSpPr>
          <p:cNvPr id="40" name="TextBox 39">
            <a:extLst>
              <a:ext uri="{FF2B5EF4-FFF2-40B4-BE49-F238E27FC236}">
                <a16:creationId xmlns:a16="http://schemas.microsoft.com/office/drawing/2014/main" id="{C46D5C19-BB82-4B44-BD76-75CE63328F78}"/>
              </a:ext>
            </a:extLst>
          </p:cNvPr>
          <p:cNvSpPr txBox="1"/>
          <p:nvPr/>
        </p:nvSpPr>
        <p:spPr>
          <a:xfrm>
            <a:off x="8665178" y="6121936"/>
            <a:ext cx="1525145" cy="253916"/>
          </a:xfrm>
          <a:prstGeom prst="rect">
            <a:avLst/>
          </a:prstGeom>
          <a:solidFill>
            <a:schemeClr val="bg1"/>
          </a:solidFill>
        </p:spPr>
        <p:txBody>
          <a:bodyPr wrap="square" rtlCol="0">
            <a:spAutoFit/>
          </a:bodyPr>
          <a:lstStyle/>
          <a:p>
            <a:pPr algn="ctr"/>
            <a:r>
              <a:rPr lang="en-US" sz="1050" b="1" dirty="0">
                <a:latin typeface="Arial" panose="020B0604020202020204" pitchFamily="34" charset="0"/>
                <a:cs typeface="Arial" panose="020B0604020202020204" pitchFamily="34" charset="0"/>
              </a:rPr>
              <a:t>Episodes</a:t>
            </a:r>
          </a:p>
        </p:txBody>
      </p:sp>
      <p:sp>
        <p:nvSpPr>
          <p:cNvPr id="41" name="TextBox 40">
            <a:extLst>
              <a:ext uri="{FF2B5EF4-FFF2-40B4-BE49-F238E27FC236}">
                <a16:creationId xmlns:a16="http://schemas.microsoft.com/office/drawing/2014/main" id="{E26AEEA8-A445-CE44-9009-A51AF2C639EC}"/>
              </a:ext>
            </a:extLst>
          </p:cNvPr>
          <p:cNvSpPr txBox="1"/>
          <p:nvPr/>
        </p:nvSpPr>
        <p:spPr>
          <a:xfrm>
            <a:off x="5296585" y="3681258"/>
            <a:ext cx="1525145" cy="253916"/>
          </a:xfrm>
          <a:prstGeom prst="rect">
            <a:avLst/>
          </a:prstGeom>
          <a:solidFill>
            <a:schemeClr val="bg1"/>
          </a:solidFill>
        </p:spPr>
        <p:txBody>
          <a:bodyPr wrap="square" rtlCol="0">
            <a:spAutoFit/>
          </a:bodyPr>
          <a:lstStyle/>
          <a:p>
            <a:pPr algn="ctr"/>
            <a:r>
              <a:rPr lang="en-US" sz="1050" b="1" dirty="0">
                <a:latin typeface="Arial" panose="020B0604020202020204" pitchFamily="34" charset="0"/>
                <a:cs typeface="Arial" panose="020B0604020202020204" pitchFamily="34" charset="0"/>
              </a:rPr>
              <a:t>Problem Index</a:t>
            </a:r>
          </a:p>
        </p:txBody>
      </p:sp>
      <p:sp>
        <p:nvSpPr>
          <p:cNvPr id="42" name="TextBox 41">
            <a:extLst>
              <a:ext uri="{FF2B5EF4-FFF2-40B4-BE49-F238E27FC236}">
                <a16:creationId xmlns:a16="http://schemas.microsoft.com/office/drawing/2014/main" id="{E7A1EDC5-EE20-8043-8C43-D902B0A3DB51}"/>
              </a:ext>
            </a:extLst>
          </p:cNvPr>
          <p:cNvSpPr txBox="1"/>
          <p:nvPr/>
        </p:nvSpPr>
        <p:spPr>
          <a:xfrm>
            <a:off x="2087441" y="3705008"/>
            <a:ext cx="1525145" cy="253916"/>
          </a:xfrm>
          <a:prstGeom prst="rect">
            <a:avLst/>
          </a:prstGeom>
          <a:solidFill>
            <a:schemeClr val="bg1"/>
          </a:solidFill>
        </p:spPr>
        <p:txBody>
          <a:bodyPr wrap="square" rtlCol="0">
            <a:spAutoFit/>
          </a:bodyPr>
          <a:lstStyle/>
          <a:p>
            <a:pPr algn="ctr"/>
            <a:r>
              <a:rPr lang="en-US" sz="1050" b="1" dirty="0">
                <a:latin typeface="Arial" panose="020B0604020202020204" pitchFamily="34" charset="0"/>
                <a:cs typeface="Arial" panose="020B0604020202020204" pitchFamily="34" charset="0"/>
              </a:rPr>
              <a:t>Problem Index</a:t>
            </a:r>
          </a:p>
        </p:txBody>
      </p:sp>
      <p:sp>
        <p:nvSpPr>
          <p:cNvPr id="43" name="TextBox 42">
            <a:extLst>
              <a:ext uri="{FF2B5EF4-FFF2-40B4-BE49-F238E27FC236}">
                <a16:creationId xmlns:a16="http://schemas.microsoft.com/office/drawing/2014/main" id="{3F2F0B71-E416-5149-8CAB-8101665999B1}"/>
              </a:ext>
            </a:extLst>
          </p:cNvPr>
          <p:cNvSpPr txBox="1"/>
          <p:nvPr/>
        </p:nvSpPr>
        <p:spPr>
          <a:xfrm>
            <a:off x="2087441" y="6165126"/>
            <a:ext cx="1525145" cy="253916"/>
          </a:xfrm>
          <a:prstGeom prst="rect">
            <a:avLst/>
          </a:prstGeom>
          <a:solidFill>
            <a:schemeClr val="bg1"/>
          </a:solidFill>
        </p:spPr>
        <p:txBody>
          <a:bodyPr wrap="square" rtlCol="0">
            <a:spAutoFit/>
          </a:bodyPr>
          <a:lstStyle/>
          <a:p>
            <a:pPr algn="ctr"/>
            <a:r>
              <a:rPr lang="en-US" sz="1050" b="1" dirty="0">
                <a:latin typeface="Arial" panose="020B0604020202020204" pitchFamily="34" charset="0"/>
                <a:cs typeface="Arial" panose="020B0604020202020204" pitchFamily="34" charset="0"/>
              </a:rPr>
              <a:t>Problem Index</a:t>
            </a:r>
          </a:p>
        </p:txBody>
      </p:sp>
      <p:sp>
        <p:nvSpPr>
          <p:cNvPr id="44" name="TextBox 43">
            <a:extLst>
              <a:ext uri="{FF2B5EF4-FFF2-40B4-BE49-F238E27FC236}">
                <a16:creationId xmlns:a16="http://schemas.microsoft.com/office/drawing/2014/main" id="{B180091A-C555-584C-AF33-D3F85C9B867D}"/>
              </a:ext>
            </a:extLst>
          </p:cNvPr>
          <p:cNvSpPr txBox="1"/>
          <p:nvPr/>
        </p:nvSpPr>
        <p:spPr>
          <a:xfrm>
            <a:off x="5296585" y="6165126"/>
            <a:ext cx="1525145" cy="253916"/>
          </a:xfrm>
          <a:prstGeom prst="rect">
            <a:avLst/>
          </a:prstGeom>
          <a:solidFill>
            <a:schemeClr val="bg1"/>
          </a:solidFill>
        </p:spPr>
        <p:txBody>
          <a:bodyPr wrap="square" rtlCol="0">
            <a:spAutoFit/>
          </a:bodyPr>
          <a:lstStyle/>
          <a:p>
            <a:pPr algn="ctr"/>
            <a:r>
              <a:rPr lang="en-US" sz="1050" b="1" dirty="0">
                <a:latin typeface="Arial" panose="020B0604020202020204" pitchFamily="34" charset="0"/>
                <a:cs typeface="Arial" panose="020B0604020202020204" pitchFamily="34" charset="0"/>
              </a:rPr>
              <a:t>Problem Index</a:t>
            </a:r>
          </a:p>
        </p:txBody>
      </p:sp>
      <p:sp>
        <p:nvSpPr>
          <p:cNvPr id="45" name="TextBox 44">
            <a:extLst>
              <a:ext uri="{FF2B5EF4-FFF2-40B4-BE49-F238E27FC236}">
                <a16:creationId xmlns:a16="http://schemas.microsoft.com/office/drawing/2014/main" id="{EE60CBCC-CF76-1842-A938-725872F799F6}"/>
              </a:ext>
            </a:extLst>
          </p:cNvPr>
          <p:cNvSpPr txBox="1"/>
          <p:nvPr/>
        </p:nvSpPr>
        <p:spPr>
          <a:xfrm>
            <a:off x="8606866" y="4497485"/>
            <a:ext cx="1983235" cy="276999"/>
          </a:xfrm>
          <a:prstGeom prst="rect">
            <a:avLst/>
          </a:prstGeom>
          <a:noFill/>
        </p:spPr>
        <p:txBody>
          <a:bodyPr wrap="none" rtlCol="0">
            <a:spAutoFit/>
          </a:bodyPr>
          <a:lstStyle/>
          <a:p>
            <a:r>
              <a:rPr lang="en-US" sz="1200" dirty="0">
                <a:solidFill>
                  <a:srgbClr val="FF0000"/>
                </a:solidFill>
              </a:rPr>
              <a:t>Oscillations at high reward</a:t>
            </a:r>
          </a:p>
        </p:txBody>
      </p:sp>
      <p:sp>
        <p:nvSpPr>
          <p:cNvPr id="25" name="TextBox 24">
            <a:extLst>
              <a:ext uri="{FF2B5EF4-FFF2-40B4-BE49-F238E27FC236}">
                <a16:creationId xmlns:a16="http://schemas.microsoft.com/office/drawing/2014/main" id="{FA4B52AF-25D2-AB48-983C-5FFE00A1C77C}"/>
              </a:ext>
            </a:extLst>
          </p:cNvPr>
          <p:cNvSpPr txBox="1"/>
          <p:nvPr/>
        </p:nvSpPr>
        <p:spPr>
          <a:xfrm>
            <a:off x="11556124" y="6488668"/>
            <a:ext cx="441146" cy="369332"/>
          </a:xfrm>
          <a:prstGeom prst="rect">
            <a:avLst/>
          </a:prstGeom>
          <a:noFill/>
        </p:spPr>
        <p:txBody>
          <a:bodyPr wrap="none" rtlCol="0">
            <a:spAutoFit/>
          </a:bodyPr>
          <a:lstStyle/>
          <a:p>
            <a:r>
              <a:rPr lang="en-US" dirty="0"/>
              <a:t>14</a:t>
            </a:r>
          </a:p>
        </p:txBody>
      </p:sp>
      <p:sp>
        <p:nvSpPr>
          <p:cNvPr id="26" name="TextBox 25">
            <a:extLst>
              <a:ext uri="{FF2B5EF4-FFF2-40B4-BE49-F238E27FC236}">
                <a16:creationId xmlns:a16="http://schemas.microsoft.com/office/drawing/2014/main" id="{CAF2F3E1-202B-1240-BCEF-416593B4118F}"/>
              </a:ext>
            </a:extLst>
          </p:cNvPr>
          <p:cNvSpPr txBox="1"/>
          <p:nvPr/>
        </p:nvSpPr>
        <p:spPr>
          <a:xfrm>
            <a:off x="4998681" y="2658542"/>
            <a:ext cx="1368836" cy="461665"/>
          </a:xfrm>
          <a:prstGeom prst="rect">
            <a:avLst/>
          </a:prstGeom>
          <a:noFill/>
        </p:spPr>
        <p:txBody>
          <a:bodyPr wrap="none" rtlCol="0">
            <a:spAutoFit/>
          </a:bodyPr>
          <a:lstStyle/>
          <a:p>
            <a:r>
              <a:rPr lang="en-US" sz="1200" dirty="0">
                <a:solidFill>
                  <a:srgbClr val="FF0000"/>
                </a:solidFill>
              </a:rPr>
              <a:t>Two</a:t>
            </a:r>
            <a:r>
              <a:rPr lang="zh-CN" altLang="en-US" sz="1200" dirty="0">
                <a:solidFill>
                  <a:srgbClr val="FF0000"/>
                </a:solidFill>
              </a:rPr>
              <a:t> </a:t>
            </a:r>
            <a:r>
              <a:rPr lang="en-US" altLang="zh-CN" sz="1200" dirty="0">
                <a:solidFill>
                  <a:srgbClr val="FF0000"/>
                </a:solidFill>
              </a:rPr>
              <a:t>lines overlap</a:t>
            </a:r>
            <a:endParaRPr lang="en-US" sz="1200" dirty="0">
              <a:solidFill>
                <a:srgbClr val="FF0000"/>
              </a:solidFill>
            </a:endParaRPr>
          </a:p>
          <a:p>
            <a:endParaRPr lang="en-US" sz="1200" dirty="0">
              <a:solidFill>
                <a:srgbClr val="FF0000"/>
              </a:solidFill>
            </a:endParaRPr>
          </a:p>
        </p:txBody>
      </p:sp>
      <p:sp>
        <p:nvSpPr>
          <p:cNvPr id="9" name="Rectangle 8">
            <a:extLst>
              <a:ext uri="{FF2B5EF4-FFF2-40B4-BE49-F238E27FC236}">
                <a16:creationId xmlns:a16="http://schemas.microsoft.com/office/drawing/2014/main" id="{D6D4F8F0-E856-7A45-AA1C-84AAA2054B35}"/>
              </a:ext>
            </a:extLst>
          </p:cNvPr>
          <p:cNvSpPr/>
          <p:nvPr/>
        </p:nvSpPr>
        <p:spPr bwMode="auto">
          <a:xfrm>
            <a:off x="1615044" y="1637274"/>
            <a:ext cx="2629212" cy="1397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7" name="Rectangle 26">
            <a:extLst>
              <a:ext uri="{FF2B5EF4-FFF2-40B4-BE49-F238E27FC236}">
                <a16:creationId xmlns:a16="http://schemas.microsoft.com/office/drawing/2014/main" id="{B89F449A-EFAD-D14E-AD48-CF6C2C527D4D}"/>
              </a:ext>
            </a:extLst>
          </p:cNvPr>
          <p:cNvSpPr/>
          <p:nvPr/>
        </p:nvSpPr>
        <p:spPr bwMode="auto">
          <a:xfrm>
            <a:off x="4765651" y="1634691"/>
            <a:ext cx="2629212" cy="1397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8" name="Rectangle 27">
            <a:extLst>
              <a:ext uri="{FF2B5EF4-FFF2-40B4-BE49-F238E27FC236}">
                <a16:creationId xmlns:a16="http://schemas.microsoft.com/office/drawing/2014/main" id="{D1A31080-68CA-8B4B-B365-9C88B0A89E6E}"/>
              </a:ext>
            </a:extLst>
          </p:cNvPr>
          <p:cNvSpPr/>
          <p:nvPr/>
        </p:nvSpPr>
        <p:spPr bwMode="auto">
          <a:xfrm>
            <a:off x="1662544" y="4072387"/>
            <a:ext cx="2629212" cy="1397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9" name="Rectangle 28">
            <a:extLst>
              <a:ext uri="{FF2B5EF4-FFF2-40B4-BE49-F238E27FC236}">
                <a16:creationId xmlns:a16="http://schemas.microsoft.com/office/drawing/2014/main" id="{100B4576-D0EB-F945-A55C-24CA33A38676}"/>
              </a:ext>
            </a:extLst>
          </p:cNvPr>
          <p:cNvSpPr/>
          <p:nvPr/>
        </p:nvSpPr>
        <p:spPr bwMode="auto">
          <a:xfrm>
            <a:off x="4723477" y="4055448"/>
            <a:ext cx="2629212" cy="1397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421922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4F09-9DF2-EB45-9577-53D6722E9F2F}"/>
              </a:ext>
            </a:extLst>
          </p:cNvPr>
          <p:cNvSpPr>
            <a:spLocks noGrp="1"/>
          </p:cNvSpPr>
          <p:nvPr>
            <p:ph type="title"/>
          </p:nvPr>
        </p:nvSpPr>
        <p:spPr>
          <a:xfrm>
            <a:off x="626148" y="-54040"/>
            <a:ext cx="10972800" cy="812800"/>
          </a:xfrm>
        </p:spPr>
        <p:txBody>
          <a:bodyPr/>
          <a:lstStyle/>
          <a:p>
            <a:r>
              <a:rPr lang="en-US" dirty="0"/>
              <a:t>Results and Discussion</a:t>
            </a:r>
          </a:p>
        </p:txBody>
      </p:sp>
      <p:sp>
        <p:nvSpPr>
          <p:cNvPr id="85" name="Rectangle 84">
            <a:extLst>
              <a:ext uri="{FF2B5EF4-FFF2-40B4-BE49-F238E27FC236}">
                <a16:creationId xmlns:a16="http://schemas.microsoft.com/office/drawing/2014/main" id="{91139041-D112-734C-BB5F-B0546A24BA84}"/>
              </a:ext>
            </a:extLst>
          </p:cNvPr>
          <p:cNvSpPr/>
          <p:nvPr/>
        </p:nvSpPr>
        <p:spPr>
          <a:xfrm>
            <a:off x="626148" y="359647"/>
            <a:ext cx="2416046" cy="369332"/>
          </a:xfrm>
          <a:prstGeom prst="rect">
            <a:avLst/>
          </a:prstGeom>
        </p:spPr>
        <p:txBody>
          <a:bodyPr wrap="none">
            <a:spAutoFit/>
          </a:bodyPr>
          <a:lstStyle/>
          <a:p>
            <a:r>
              <a:rPr lang="en-US" dirty="0">
                <a:solidFill>
                  <a:srgbClr val="FF0000"/>
                </a:solidFill>
              </a:rPr>
              <a:t>Discount factor tuning</a:t>
            </a:r>
          </a:p>
        </p:txBody>
      </p:sp>
      <p:sp>
        <p:nvSpPr>
          <p:cNvPr id="49" name="TextBox 48">
            <a:extLst>
              <a:ext uri="{FF2B5EF4-FFF2-40B4-BE49-F238E27FC236}">
                <a16:creationId xmlns:a16="http://schemas.microsoft.com/office/drawing/2014/main" id="{0ECDF645-875C-7843-A71F-FAAFEF17677D}"/>
              </a:ext>
            </a:extLst>
          </p:cNvPr>
          <p:cNvSpPr txBox="1"/>
          <p:nvPr/>
        </p:nvSpPr>
        <p:spPr>
          <a:xfrm>
            <a:off x="235675" y="1653306"/>
            <a:ext cx="1268508" cy="523220"/>
          </a:xfrm>
          <a:prstGeom prst="rect">
            <a:avLst/>
          </a:prstGeom>
          <a:noFill/>
        </p:spPr>
        <p:txBody>
          <a:bodyPr wrap="square" rtlCol="0">
            <a:spAutoFit/>
          </a:bodyPr>
          <a:lstStyle/>
          <a:p>
            <a:r>
              <a:rPr lang="en-US" sz="1400" b="1" dirty="0">
                <a:solidFill>
                  <a:srgbClr val="7030A0"/>
                </a:solidFill>
              </a:rPr>
              <a:t>Wirelength Plot</a:t>
            </a:r>
          </a:p>
        </p:txBody>
      </p:sp>
      <p:sp>
        <p:nvSpPr>
          <p:cNvPr id="50" name="TextBox 49">
            <a:extLst>
              <a:ext uri="{FF2B5EF4-FFF2-40B4-BE49-F238E27FC236}">
                <a16:creationId xmlns:a16="http://schemas.microsoft.com/office/drawing/2014/main" id="{DB5C2DB7-142B-6345-A151-6EAA3FEF761C}"/>
              </a:ext>
            </a:extLst>
          </p:cNvPr>
          <p:cNvSpPr txBox="1"/>
          <p:nvPr/>
        </p:nvSpPr>
        <p:spPr>
          <a:xfrm>
            <a:off x="235675" y="3397018"/>
            <a:ext cx="1268508" cy="523220"/>
          </a:xfrm>
          <a:prstGeom prst="rect">
            <a:avLst/>
          </a:prstGeom>
          <a:noFill/>
        </p:spPr>
        <p:txBody>
          <a:bodyPr wrap="square" rtlCol="0">
            <a:spAutoFit/>
          </a:bodyPr>
          <a:lstStyle/>
          <a:p>
            <a:r>
              <a:rPr lang="en-US" sz="1400" b="1" dirty="0">
                <a:solidFill>
                  <a:srgbClr val="7030A0"/>
                </a:solidFill>
              </a:rPr>
              <a:t>WL Decrease</a:t>
            </a:r>
          </a:p>
        </p:txBody>
      </p:sp>
      <p:sp>
        <p:nvSpPr>
          <p:cNvPr id="51" name="TextBox 50">
            <a:extLst>
              <a:ext uri="{FF2B5EF4-FFF2-40B4-BE49-F238E27FC236}">
                <a16:creationId xmlns:a16="http://schemas.microsoft.com/office/drawing/2014/main" id="{C2BE3684-FD82-824E-BBE1-89B262017B3F}"/>
              </a:ext>
            </a:extLst>
          </p:cNvPr>
          <p:cNvSpPr txBox="1"/>
          <p:nvPr/>
        </p:nvSpPr>
        <p:spPr>
          <a:xfrm>
            <a:off x="232830" y="5249596"/>
            <a:ext cx="1268508" cy="523220"/>
          </a:xfrm>
          <a:prstGeom prst="rect">
            <a:avLst/>
          </a:prstGeom>
          <a:noFill/>
        </p:spPr>
        <p:txBody>
          <a:bodyPr wrap="square" rtlCol="0">
            <a:spAutoFit/>
          </a:bodyPr>
          <a:lstStyle/>
          <a:p>
            <a:r>
              <a:rPr lang="en-US" sz="1400" b="1" dirty="0">
                <a:solidFill>
                  <a:srgbClr val="7030A0"/>
                </a:solidFill>
              </a:rPr>
              <a:t>Reward Log Plot</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4E0FB41-E37C-8A4F-A104-14B849E483C6}"/>
                  </a:ext>
                </a:extLst>
              </p:cNvPr>
              <p:cNvSpPr txBox="1"/>
              <p:nvPr/>
            </p:nvSpPr>
            <p:spPr>
              <a:xfrm>
                <a:off x="6510733" y="354530"/>
                <a:ext cx="809837" cy="338554"/>
              </a:xfrm>
              <a:prstGeom prst="rect">
                <a:avLst/>
              </a:prstGeom>
              <a:noFill/>
            </p:spPr>
            <p:txBody>
              <a:bodyPr wrap="none" rtlCol="0">
                <a:spAutoFit/>
              </a:bodyPr>
              <a:lstStyle/>
              <a:p>
                <a:r>
                  <a:rPr lang="en-US" sz="1600" b="1" dirty="0">
                    <a:solidFill>
                      <a:srgbClr val="FF0000"/>
                    </a:solidFill>
                  </a:rPr>
                  <a:t>Best </a:t>
                </a:r>
                <a14:m>
                  <m:oMath xmlns:m="http://schemas.openxmlformats.org/officeDocument/2006/math">
                    <m:r>
                      <a:rPr lang="en-US" sz="1600" b="1" i="1" smtClean="0">
                        <a:solidFill>
                          <a:srgbClr val="FF0000"/>
                        </a:solidFill>
                        <a:latin typeface="Cambria Math" panose="02040503050406030204" pitchFamily="18" charset="0"/>
                        <a:ea typeface="Cambria Math" panose="02040503050406030204" pitchFamily="18" charset="0"/>
                      </a:rPr>
                      <m:t>𝜸</m:t>
                    </m:r>
                  </m:oMath>
                </a14:m>
                <a:endParaRPr lang="en-US" sz="1600" b="1" dirty="0">
                  <a:solidFill>
                    <a:srgbClr val="FF0000"/>
                  </a:solidFill>
                </a:endParaRPr>
              </a:p>
            </p:txBody>
          </p:sp>
        </mc:Choice>
        <mc:Fallback xmlns="">
          <p:sp>
            <p:nvSpPr>
              <p:cNvPr id="60" name="TextBox 59">
                <a:extLst>
                  <a:ext uri="{FF2B5EF4-FFF2-40B4-BE49-F238E27FC236}">
                    <a16:creationId xmlns:a16="http://schemas.microsoft.com/office/drawing/2014/main" id="{34E0FB41-E37C-8A4F-A104-14B849E483C6}"/>
                  </a:ext>
                </a:extLst>
              </p:cNvPr>
              <p:cNvSpPr txBox="1">
                <a:spLocks noRot="1" noChangeAspect="1" noMove="1" noResize="1" noEditPoints="1" noAdjustHandles="1" noChangeArrowheads="1" noChangeShapeType="1" noTextEdit="1"/>
              </p:cNvSpPr>
              <p:nvPr/>
            </p:nvSpPr>
            <p:spPr>
              <a:xfrm>
                <a:off x="6510733" y="354530"/>
                <a:ext cx="809837" cy="338554"/>
              </a:xfrm>
              <a:prstGeom prst="rect">
                <a:avLst/>
              </a:prstGeom>
              <a:blipFill>
                <a:blip r:embed="rId3"/>
                <a:stretch>
                  <a:fillRect l="-3125" t="-3571" b="-21429"/>
                </a:stretch>
              </a:blipFill>
            </p:spPr>
            <p:txBody>
              <a:bodyPr/>
              <a:lstStyle/>
              <a:p>
                <a:r>
                  <a:rPr lang="en-US">
                    <a:noFill/>
                  </a:rPr>
                  <a:t> </a:t>
                </a:r>
              </a:p>
            </p:txBody>
          </p:sp>
        </mc:Fallback>
      </mc:AlternateContent>
      <p:pic>
        <p:nvPicPr>
          <p:cNvPr id="3" name="图片 56">
            <a:extLst>
              <a:ext uri="{FF2B5EF4-FFF2-40B4-BE49-F238E27FC236}">
                <a16:creationId xmlns:a16="http://schemas.microsoft.com/office/drawing/2014/main" id="{403E8C90-5D51-2044-B552-26A273F8D3A4}"/>
              </a:ext>
            </a:extLst>
          </p:cNvPr>
          <p:cNvPicPr>
            <a:picLocks noChangeAspect="1"/>
          </p:cNvPicPr>
          <p:nvPr/>
        </p:nvPicPr>
        <p:blipFill>
          <a:blip r:embed="rId4"/>
          <a:stretch>
            <a:fillRect/>
          </a:stretch>
        </p:blipFill>
        <p:spPr>
          <a:xfrm>
            <a:off x="6209296" y="995057"/>
            <a:ext cx="2161689" cy="1693694"/>
          </a:xfrm>
          <a:prstGeom prst="rect">
            <a:avLst/>
          </a:prstGeom>
        </p:spPr>
      </p:pic>
      <p:pic>
        <p:nvPicPr>
          <p:cNvPr id="4" name="图片 55">
            <a:extLst>
              <a:ext uri="{FF2B5EF4-FFF2-40B4-BE49-F238E27FC236}">
                <a16:creationId xmlns:a16="http://schemas.microsoft.com/office/drawing/2014/main" id="{B3E7E601-2098-224C-9EB9-EAC951E9D2F1}"/>
              </a:ext>
            </a:extLst>
          </p:cNvPr>
          <p:cNvPicPr>
            <a:picLocks noChangeAspect="1"/>
          </p:cNvPicPr>
          <p:nvPr/>
        </p:nvPicPr>
        <p:blipFill>
          <a:blip r:embed="rId5"/>
          <a:stretch>
            <a:fillRect/>
          </a:stretch>
        </p:blipFill>
        <p:spPr>
          <a:xfrm>
            <a:off x="1639960" y="2869402"/>
            <a:ext cx="2217545" cy="1796864"/>
          </a:xfrm>
          <a:prstGeom prst="rect">
            <a:avLst/>
          </a:prstGeom>
        </p:spPr>
      </p:pic>
      <p:pic>
        <p:nvPicPr>
          <p:cNvPr id="5" name="图片 40">
            <a:extLst>
              <a:ext uri="{FF2B5EF4-FFF2-40B4-BE49-F238E27FC236}">
                <a16:creationId xmlns:a16="http://schemas.microsoft.com/office/drawing/2014/main" id="{1DB2C2AA-6D8E-954C-91DE-8BAA6811A21D}"/>
              </a:ext>
            </a:extLst>
          </p:cNvPr>
          <p:cNvPicPr>
            <a:picLocks noChangeAspect="1"/>
          </p:cNvPicPr>
          <p:nvPr/>
        </p:nvPicPr>
        <p:blipFill>
          <a:blip r:embed="rId6"/>
          <a:stretch>
            <a:fillRect/>
          </a:stretch>
        </p:blipFill>
        <p:spPr>
          <a:xfrm>
            <a:off x="8340374" y="4881833"/>
            <a:ext cx="2239010" cy="1661693"/>
          </a:xfrm>
          <a:prstGeom prst="rect">
            <a:avLst/>
          </a:prstGeom>
        </p:spPr>
      </p:pic>
      <p:pic>
        <p:nvPicPr>
          <p:cNvPr id="6" name="图片 33">
            <a:extLst>
              <a:ext uri="{FF2B5EF4-FFF2-40B4-BE49-F238E27FC236}">
                <a16:creationId xmlns:a16="http://schemas.microsoft.com/office/drawing/2014/main" id="{41B36EE6-33AA-E745-9419-48CC88594B55}"/>
              </a:ext>
            </a:extLst>
          </p:cNvPr>
          <p:cNvPicPr>
            <a:picLocks noChangeAspect="1"/>
          </p:cNvPicPr>
          <p:nvPr/>
        </p:nvPicPr>
        <p:blipFill>
          <a:blip r:embed="rId7"/>
          <a:stretch>
            <a:fillRect/>
          </a:stretch>
        </p:blipFill>
        <p:spPr>
          <a:xfrm>
            <a:off x="8532777" y="2874906"/>
            <a:ext cx="2121408" cy="1755537"/>
          </a:xfrm>
          <a:prstGeom prst="rect">
            <a:avLst/>
          </a:prstGeom>
        </p:spPr>
      </p:pic>
      <p:pic>
        <p:nvPicPr>
          <p:cNvPr id="7" name="图片 31">
            <a:extLst>
              <a:ext uri="{FF2B5EF4-FFF2-40B4-BE49-F238E27FC236}">
                <a16:creationId xmlns:a16="http://schemas.microsoft.com/office/drawing/2014/main" id="{85618541-D730-1B49-9670-FC5B78B5D903}"/>
              </a:ext>
            </a:extLst>
          </p:cNvPr>
          <p:cNvPicPr>
            <a:picLocks noChangeAspect="1"/>
          </p:cNvPicPr>
          <p:nvPr/>
        </p:nvPicPr>
        <p:blipFill>
          <a:blip r:embed="rId8"/>
          <a:stretch>
            <a:fillRect/>
          </a:stretch>
        </p:blipFill>
        <p:spPr>
          <a:xfrm>
            <a:off x="8471718" y="1007259"/>
            <a:ext cx="2216098" cy="1719274"/>
          </a:xfrm>
          <a:prstGeom prst="rect">
            <a:avLst/>
          </a:prstGeom>
        </p:spPr>
      </p:pic>
      <p:pic>
        <p:nvPicPr>
          <p:cNvPr id="8" name="图片 29">
            <a:extLst>
              <a:ext uri="{FF2B5EF4-FFF2-40B4-BE49-F238E27FC236}">
                <a16:creationId xmlns:a16="http://schemas.microsoft.com/office/drawing/2014/main" id="{884B901F-68B3-2541-AF33-E23B3D530B78}"/>
              </a:ext>
            </a:extLst>
          </p:cNvPr>
          <p:cNvPicPr>
            <a:picLocks noChangeAspect="1"/>
          </p:cNvPicPr>
          <p:nvPr/>
        </p:nvPicPr>
        <p:blipFill>
          <a:blip r:embed="rId9"/>
          <a:stretch>
            <a:fillRect/>
          </a:stretch>
        </p:blipFill>
        <p:spPr>
          <a:xfrm>
            <a:off x="5984311" y="4880414"/>
            <a:ext cx="2249309" cy="1663200"/>
          </a:xfrm>
          <a:prstGeom prst="rect">
            <a:avLst/>
          </a:prstGeom>
        </p:spPr>
      </p:pic>
      <p:pic>
        <p:nvPicPr>
          <p:cNvPr id="9" name="图片 14">
            <a:extLst>
              <a:ext uri="{FF2B5EF4-FFF2-40B4-BE49-F238E27FC236}">
                <a16:creationId xmlns:a16="http://schemas.microsoft.com/office/drawing/2014/main" id="{14FC44D3-E978-5246-A9F4-00073FA7FAC5}"/>
              </a:ext>
            </a:extLst>
          </p:cNvPr>
          <p:cNvPicPr>
            <a:picLocks noChangeAspect="1"/>
          </p:cNvPicPr>
          <p:nvPr/>
        </p:nvPicPr>
        <p:blipFill>
          <a:blip r:embed="rId10"/>
          <a:stretch>
            <a:fillRect/>
          </a:stretch>
        </p:blipFill>
        <p:spPr>
          <a:xfrm>
            <a:off x="6193927" y="2867112"/>
            <a:ext cx="2217545" cy="1777322"/>
          </a:xfrm>
          <a:prstGeom prst="rect">
            <a:avLst/>
          </a:prstGeom>
        </p:spPr>
      </p:pic>
      <p:pic>
        <p:nvPicPr>
          <p:cNvPr id="10" name="图片 12">
            <a:extLst>
              <a:ext uri="{FF2B5EF4-FFF2-40B4-BE49-F238E27FC236}">
                <a16:creationId xmlns:a16="http://schemas.microsoft.com/office/drawing/2014/main" id="{DEC694DC-AA5B-464D-899B-29B22E189417}"/>
              </a:ext>
            </a:extLst>
          </p:cNvPr>
          <p:cNvPicPr>
            <a:picLocks noChangeAspect="1"/>
          </p:cNvPicPr>
          <p:nvPr/>
        </p:nvPicPr>
        <p:blipFill>
          <a:blip r:embed="rId11"/>
          <a:stretch>
            <a:fillRect/>
          </a:stretch>
        </p:blipFill>
        <p:spPr>
          <a:xfrm>
            <a:off x="3722283" y="4882940"/>
            <a:ext cx="2232084" cy="1661694"/>
          </a:xfrm>
          <a:prstGeom prst="rect">
            <a:avLst/>
          </a:prstGeom>
        </p:spPr>
      </p:pic>
      <p:pic>
        <p:nvPicPr>
          <p:cNvPr id="11" name="图片 11">
            <a:extLst>
              <a:ext uri="{FF2B5EF4-FFF2-40B4-BE49-F238E27FC236}">
                <a16:creationId xmlns:a16="http://schemas.microsoft.com/office/drawing/2014/main" id="{155284B3-AB07-224A-892F-8396A5BE9970}"/>
              </a:ext>
            </a:extLst>
          </p:cNvPr>
          <p:cNvPicPr>
            <a:picLocks noChangeAspect="1"/>
          </p:cNvPicPr>
          <p:nvPr/>
        </p:nvPicPr>
        <p:blipFill>
          <a:blip r:embed="rId12"/>
          <a:stretch>
            <a:fillRect/>
          </a:stretch>
        </p:blipFill>
        <p:spPr>
          <a:xfrm>
            <a:off x="3914422" y="2880858"/>
            <a:ext cx="2163977" cy="1779994"/>
          </a:xfrm>
          <a:prstGeom prst="rect">
            <a:avLst/>
          </a:prstGeom>
        </p:spPr>
      </p:pic>
      <p:pic>
        <p:nvPicPr>
          <p:cNvPr id="12" name="图片 2">
            <a:extLst>
              <a:ext uri="{FF2B5EF4-FFF2-40B4-BE49-F238E27FC236}">
                <a16:creationId xmlns:a16="http://schemas.microsoft.com/office/drawing/2014/main" id="{3D1FC75B-FD5F-B243-8AD2-59D9EE03F9C9}"/>
              </a:ext>
            </a:extLst>
          </p:cNvPr>
          <p:cNvPicPr>
            <a:picLocks noChangeAspect="1"/>
          </p:cNvPicPr>
          <p:nvPr/>
        </p:nvPicPr>
        <p:blipFill>
          <a:blip r:embed="rId13"/>
          <a:stretch>
            <a:fillRect/>
          </a:stretch>
        </p:blipFill>
        <p:spPr>
          <a:xfrm>
            <a:off x="3935784" y="975834"/>
            <a:ext cx="2182912" cy="1729734"/>
          </a:xfrm>
          <a:prstGeom prst="rect">
            <a:avLst/>
          </a:prstGeom>
        </p:spPr>
      </p:pic>
      <p:pic>
        <p:nvPicPr>
          <p:cNvPr id="13" name="图片 54">
            <a:extLst>
              <a:ext uri="{FF2B5EF4-FFF2-40B4-BE49-F238E27FC236}">
                <a16:creationId xmlns:a16="http://schemas.microsoft.com/office/drawing/2014/main" id="{CA97A1BE-9BFA-6948-A6CD-B1CB3639C626}"/>
              </a:ext>
            </a:extLst>
          </p:cNvPr>
          <p:cNvPicPr>
            <a:picLocks noChangeAspect="1"/>
          </p:cNvPicPr>
          <p:nvPr/>
        </p:nvPicPr>
        <p:blipFill>
          <a:blip r:embed="rId14"/>
          <a:stretch>
            <a:fillRect/>
          </a:stretch>
        </p:blipFill>
        <p:spPr>
          <a:xfrm>
            <a:off x="1504183" y="4844565"/>
            <a:ext cx="2237797" cy="1655606"/>
          </a:xfrm>
          <a:prstGeom prst="rect">
            <a:avLst/>
          </a:prstGeom>
        </p:spPr>
      </p:pic>
      <p:pic>
        <p:nvPicPr>
          <p:cNvPr id="14" name="图片 53">
            <a:extLst>
              <a:ext uri="{FF2B5EF4-FFF2-40B4-BE49-F238E27FC236}">
                <a16:creationId xmlns:a16="http://schemas.microsoft.com/office/drawing/2014/main" id="{733F4607-5545-6941-8578-101A5A05A673}"/>
              </a:ext>
            </a:extLst>
          </p:cNvPr>
          <p:cNvPicPr>
            <a:picLocks noChangeAspect="1"/>
          </p:cNvPicPr>
          <p:nvPr/>
        </p:nvPicPr>
        <p:blipFill>
          <a:blip r:embed="rId15"/>
          <a:stretch>
            <a:fillRect/>
          </a:stretch>
        </p:blipFill>
        <p:spPr>
          <a:xfrm>
            <a:off x="1628215" y="995981"/>
            <a:ext cx="2216098" cy="1708915"/>
          </a:xfrm>
          <a:prstGeom prst="rect">
            <a:avLst/>
          </a:prstGeom>
        </p:spPr>
      </p:pic>
      <p:sp>
        <p:nvSpPr>
          <p:cNvPr id="35" name="Rectangle 34">
            <a:extLst>
              <a:ext uri="{FF2B5EF4-FFF2-40B4-BE49-F238E27FC236}">
                <a16:creationId xmlns:a16="http://schemas.microsoft.com/office/drawing/2014/main" id="{77DABB45-D1C1-0A44-B62A-F4DD35F6E278}"/>
              </a:ext>
            </a:extLst>
          </p:cNvPr>
          <p:cNvSpPr/>
          <p:nvPr/>
        </p:nvSpPr>
        <p:spPr>
          <a:xfrm>
            <a:off x="8083265" y="4565786"/>
            <a:ext cx="841671" cy="249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23DCEB7-C73F-0A4D-87C4-83C42A5A01D4}"/>
              </a:ext>
            </a:extLst>
          </p:cNvPr>
          <p:cNvSpPr/>
          <p:nvPr/>
        </p:nvSpPr>
        <p:spPr>
          <a:xfrm>
            <a:off x="3336356" y="4593479"/>
            <a:ext cx="841671" cy="249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70876D-D748-9449-AEE5-E0F530013201}"/>
              </a:ext>
            </a:extLst>
          </p:cNvPr>
          <p:cNvSpPr/>
          <p:nvPr/>
        </p:nvSpPr>
        <p:spPr>
          <a:xfrm>
            <a:off x="1655088" y="4603084"/>
            <a:ext cx="533223" cy="249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FF7E565-8F86-EA4A-981A-79ED437C858C}"/>
              </a:ext>
            </a:extLst>
          </p:cNvPr>
          <p:cNvSpPr/>
          <p:nvPr/>
        </p:nvSpPr>
        <p:spPr>
          <a:xfrm>
            <a:off x="1804468" y="2906109"/>
            <a:ext cx="8766590" cy="103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D708AA8-DD53-5D43-8849-519B8BBE2E1C}"/>
              </a:ext>
            </a:extLst>
          </p:cNvPr>
          <p:cNvSpPr txBox="1"/>
          <p:nvPr/>
        </p:nvSpPr>
        <p:spPr>
          <a:xfrm>
            <a:off x="2131720" y="6405863"/>
            <a:ext cx="1403839" cy="212472"/>
          </a:xfrm>
          <a:prstGeom prst="rect">
            <a:avLst/>
          </a:prstGeom>
          <a:solidFill>
            <a:schemeClr val="bg1"/>
          </a:solidFill>
        </p:spPr>
        <p:txBody>
          <a:bodyPr wrap="square" rtlCol="0">
            <a:spAutoFit/>
          </a:bodyPr>
          <a:lstStyle/>
          <a:p>
            <a:pPr algn="ctr"/>
            <a:r>
              <a:rPr lang="en-US" sz="900" b="1" dirty="0">
                <a:latin typeface="Arial" panose="020B0604020202020204" pitchFamily="34" charset="0"/>
                <a:cs typeface="Arial" panose="020B0604020202020204" pitchFamily="34" charset="0"/>
              </a:rPr>
              <a:t>Episodes</a:t>
            </a:r>
          </a:p>
        </p:txBody>
      </p:sp>
      <p:sp>
        <p:nvSpPr>
          <p:cNvPr id="40" name="TextBox 39">
            <a:extLst>
              <a:ext uri="{FF2B5EF4-FFF2-40B4-BE49-F238E27FC236}">
                <a16:creationId xmlns:a16="http://schemas.microsoft.com/office/drawing/2014/main" id="{7EBF6297-A3C1-CA47-9C31-64F5C0943C0B}"/>
              </a:ext>
            </a:extLst>
          </p:cNvPr>
          <p:cNvSpPr txBox="1"/>
          <p:nvPr/>
        </p:nvSpPr>
        <p:spPr>
          <a:xfrm>
            <a:off x="4369777" y="6405863"/>
            <a:ext cx="1403839" cy="212472"/>
          </a:xfrm>
          <a:prstGeom prst="rect">
            <a:avLst/>
          </a:prstGeom>
          <a:solidFill>
            <a:schemeClr val="bg1"/>
          </a:solidFill>
        </p:spPr>
        <p:txBody>
          <a:bodyPr wrap="square" rtlCol="0">
            <a:spAutoFit/>
          </a:bodyPr>
          <a:lstStyle/>
          <a:p>
            <a:pPr algn="ctr"/>
            <a:r>
              <a:rPr lang="en-US" sz="900" b="1" dirty="0">
                <a:latin typeface="Arial" panose="020B0604020202020204" pitchFamily="34" charset="0"/>
                <a:cs typeface="Arial" panose="020B0604020202020204" pitchFamily="34" charset="0"/>
              </a:rPr>
              <a:t>Episodes</a:t>
            </a:r>
          </a:p>
        </p:txBody>
      </p:sp>
      <p:sp>
        <p:nvSpPr>
          <p:cNvPr id="41" name="TextBox 40">
            <a:extLst>
              <a:ext uri="{FF2B5EF4-FFF2-40B4-BE49-F238E27FC236}">
                <a16:creationId xmlns:a16="http://schemas.microsoft.com/office/drawing/2014/main" id="{6C209A71-34CB-ED4F-89DD-998B44B37097}"/>
              </a:ext>
            </a:extLst>
          </p:cNvPr>
          <p:cNvSpPr txBox="1"/>
          <p:nvPr/>
        </p:nvSpPr>
        <p:spPr>
          <a:xfrm>
            <a:off x="6637732" y="6427444"/>
            <a:ext cx="1403839" cy="212472"/>
          </a:xfrm>
          <a:prstGeom prst="rect">
            <a:avLst/>
          </a:prstGeom>
          <a:solidFill>
            <a:schemeClr val="bg1"/>
          </a:solidFill>
        </p:spPr>
        <p:txBody>
          <a:bodyPr wrap="square" rtlCol="0">
            <a:spAutoFit/>
          </a:bodyPr>
          <a:lstStyle/>
          <a:p>
            <a:pPr algn="ctr"/>
            <a:r>
              <a:rPr lang="en-US" sz="900" b="1" dirty="0">
                <a:latin typeface="Arial" panose="020B0604020202020204" pitchFamily="34" charset="0"/>
                <a:cs typeface="Arial" panose="020B0604020202020204" pitchFamily="34" charset="0"/>
              </a:rPr>
              <a:t>Episodes</a:t>
            </a:r>
          </a:p>
        </p:txBody>
      </p:sp>
      <p:sp>
        <p:nvSpPr>
          <p:cNvPr id="42" name="TextBox 41">
            <a:extLst>
              <a:ext uri="{FF2B5EF4-FFF2-40B4-BE49-F238E27FC236}">
                <a16:creationId xmlns:a16="http://schemas.microsoft.com/office/drawing/2014/main" id="{1682B0EE-87DF-5A41-98D7-4C6D95464075}"/>
              </a:ext>
            </a:extLst>
          </p:cNvPr>
          <p:cNvSpPr txBox="1"/>
          <p:nvPr/>
        </p:nvSpPr>
        <p:spPr>
          <a:xfrm>
            <a:off x="8994132" y="6428110"/>
            <a:ext cx="1403839" cy="212472"/>
          </a:xfrm>
          <a:prstGeom prst="rect">
            <a:avLst/>
          </a:prstGeom>
          <a:solidFill>
            <a:schemeClr val="bg1"/>
          </a:solidFill>
        </p:spPr>
        <p:txBody>
          <a:bodyPr wrap="square" rtlCol="0">
            <a:spAutoFit/>
          </a:bodyPr>
          <a:lstStyle/>
          <a:p>
            <a:pPr algn="ctr"/>
            <a:r>
              <a:rPr lang="en-US" sz="900" b="1" dirty="0">
                <a:latin typeface="Arial" panose="020B0604020202020204" pitchFamily="34" charset="0"/>
                <a:cs typeface="Arial" panose="020B0604020202020204" pitchFamily="34" charset="0"/>
              </a:rPr>
              <a:t>Episodes</a:t>
            </a:r>
          </a:p>
        </p:txBody>
      </p:sp>
      <p:sp>
        <p:nvSpPr>
          <p:cNvPr id="43" name="Rectangle 42">
            <a:extLst>
              <a:ext uri="{FF2B5EF4-FFF2-40B4-BE49-F238E27FC236}">
                <a16:creationId xmlns:a16="http://schemas.microsoft.com/office/drawing/2014/main" id="{A15F2682-3068-5A47-97C4-90C9135A1080}"/>
              </a:ext>
            </a:extLst>
          </p:cNvPr>
          <p:cNvSpPr/>
          <p:nvPr/>
        </p:nvSpPr>
        <p:spPr>
          <a:xfrm>
            <a:off x="5773616" y="4593479"/>
            <a:ext cx="841671" cy="249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9E1ED2F4-6452-C54B-B5F4-43E6A0AE83FC}"/>
                  </a:ext>
                </a:extLst>
              </p:cNvPr>
              <p:cNvSpPr/>
              <p:nvPr/>
            </p:nvSpPr>
            <p:spPr>
              <a:xfrm>
                <a:off x="1929080" y="734415"/>
                <a:ext cx="1636570" cy="283297"/>
              </a:xfrm>
              <a:prstGeom prst="rect">
                <a:avLst/>
              </a:prstGeom>
            </p:spPr>
            <p:txBody>
              <a:bodyPr wrap="none">
                <a:spAutoFit/>
              </a:bodyPr>
              <a:lstStyle/>
              <a:p>
                <a14:m>
                  <m:oMath xmlns:m="http://schemas.openxmlformats.org/officeDocument/2006/math">
                    <m:r>
                      <a:rPr lang="en-US" sz="1400" b="1" i="1" smtClean="0">
                        <a:solidFill>
                          <a:srgbClr val="7030A0"/>
                        </a:solidFill>
                        <a:latin typeface="Cambria Math" panose="02040503050406030204" pitchFamily="18" charset="0"/>
                        <a:ea typeface="Cambria Math" panose="02040503050406030204" pitchFamily="18" charset="0"/>
                      </a:rPr>
                      <m:t>𝜸</m:t>
                    </m:r>
                  </m:oMath>
                </a14:m>
                <a:r>
                  <a:rPr lang="en-US" sz="1400" b="1" dirty="0">
                    <a:solidFill>
                      <a:srgbClr val="7030A0"/>
                    </a:solidFill>
                  </a:rPr>
                  <a:t>=1, DRL win: 80%</a:t>
                </a:r>
              </a:p>
            </p:txBody>
          </p:sp>
        </mc:Choice>
        <mc:Fallback xmlns="">
          <p:sp>
            <p:nvSpPr>
              <p:cNvPr id="45" name="Rectangle 44">
                <a:extLst>
                  <a:ext uri="{FF2B5EF4-FFF2-40B4-BE49-F238E27FC236}">
                    <a16:creationId xmlns:a16="http://schemas.microsoft.com/office/drawing/2014/main" id="{9E1ED2F4-6452-C54B-B5F4-43E6A0AE83FC}"/>
                  </a:ext>
                </a:extLst>
              </p:cNvPr>
              <p:cNvSpPr>
                <a:spLocks noRot="1" noChangeAspect="1" noMove="1" noResize="1" noEditPoints="1" noAdjustHandles="1" noChangeArrowheads="1" noChangeShapeType="1" noTextEdit="1"/>
              </p:cNvSpPr>
              <p:nvPr/>
            </p:nvSpPr>
            <p:spPr>
              <a:xfrm>
                <a:off x="1929080" y="734415"/>
                <a:ext cx="1636570" cy="283297"/>
              </a:xfrm>
              <a:prstGeom prst="rect">
                <a:avLst/>
              </a:prstGeom>
              <a:blipFill>
                <a:blip r:embed="rId16"/>
                <a:stretch>
                  <a:fillRect r="-8462"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E9E3E5EF-3D23-5742-9DA8-EC84D5815C87}"/>
                  </a:ext>
                </a:extLst>
              </p:cNvPr>
              <p:cNvSpPr/>
              <p:nvPr/>
            </p:nvSpPr>
            <p:spPr>
              <a:xfrm>
                <a:off x="4088634" y="725638"/>
                <a:ext cx="2002496" cy="283297"/>
              </a:xfrm>
              <a:prstGeom prst="rect">
                <a:avLst/>
              </a:prstGeom>
            </p:spPr>
            <p:txBody>
              <a:bodyPr wrap="none">
                <a:spAutoFit/>
              </a:bodyPr>
              <a:lstStyle/>
              <a:p>
                <a14:m>
                  <m:oMath xmlns:m="http://schemas.openxmlformats.org/officeDocument/2006/math">
                    <m:r>
                      <a:rPr lang="en-US" sz="1400" b="1" i="1" smtClean="0">
                        <a:solidFill>
                          <a:srgbClr val="7030A0"/>
                        </a:solidFill>
                        <a:latin typeface="Cambria Math" panose="02040503050406030204" pitchFamily="18" charset="0"/>
                        <a:ea typeface="Cambria Math" panose="02040503050406030204" pitchFamily="18" charset="0"/>
                      </a:rPr>
                      <m:t>𝜸</m:t>
                    </m:r>
                  </m:oMath>
                </a14:m>
                <a:r>
                  <a:rPr lang="en-US" sz="1400" b="1" dirty="0">
                    <a:solidFill>
                      <a:srgbClr val="7030A0"/>
                    </a:solidFill>
                  </a:rPr>
                  <a:t>=0.95, DRL win: 77.5%</a:t>
                </a:r>
              </a:p>
            </p:txBody>
          </p:sp>
        </mc:Choice>
        <mc:Fallback xmlns="">
          <p:sp>
            <p:nvSpPr>
              <p:cNvPr id="46" name="Rectangle 45">
                <a:extLst>
                  <a:ext uri="{FF2B5EF4-FFF2-40B4-BE49-F238E27FC236}">
                    <a16:creationId xmlns:a16="http://schemas.microsoft.com/office/drawing/2014/main" id="{E9E3E5EF-3D23-5742-9DA8-EC84D5815C87}"/>
                  </a:ext>
                </a:extLst>
              </p:cNvPr>
              <p:cNvSpPr>
                <a:spLocks noRot="1" noChangeAspect="1" noMove="1" noResize="1" noEditPoints="1" noAdjustHandles="1" noChangeArrowheads="1" noChangeShapeType="1" noTextEdit="1"/>
              </p:cNvSpPr>
              <p:nvPr/>
            </p:nvSpPr>
            <p:spPr>
              <a:xfrm>
                <a:off x="4088634" y="725638"/>
                <a:ext cx="2002496" cy="283297"/>
              </a:xfrm>
              <a:prstGeom prst="rect">
                <a:avLst/>
              </a:prstGeom>
              <a:blipFill>
                <a:blip r:embed="rId17"/>
                <a:stretch>
                  <a:fillRect r="-7547"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F98423A3-8C1E-AF41-B440-BD948D4A2C0B}"/>
                  </a:ext>
                </a:extLst>
              </p:cNvPr>
              <p:cNvSpPr/>
              <p:nvPr/>
            </p:nvSpPr>
            <p:spPr>
              <a:xfrm>
                <a:off x="6371298" y="725266"/>
                <a:ext cx="1911015" cy="283297"/>
              </a:xfrm>
              <a:prstGeom prst="rect">
                <a:avLst/>
              </a:prstGeom>
            </p:spPr>
            <p:txBody>
              <a:bodyPr wrap="none">
                <a:spAutoFit/>
              </a:bodyPr>
              <a:lstStyle/>
              <a:p>
                <a14:m>
                  <m:oMath xmlns:m="http://schemas.openxmlformats.org/officeDocument/2006/math">
                    <m:r>
                      <a:rPr lang="en-US" sz="1400" b="1" i="1" smtClean="0">
                        <a:solidFill>
                          <a:srgbClr val="7030A0"/>
                        </a:solidFill>
                        <a:latin typeface="Cambria Math" panose="02040503050406030204" pitchFamily="18" charset="0"/>
                        <a:ea typeface="Cambria Math" panose="02040503050406030204" pitchFamily="18" charset="0"/>
                      </a:rPr>
                      <m:t>𝜸</m:t>
                    </m:r>
                  </m:oMath>
                </a14:m>
                <a:r>
                  <a:rPr lang="en-US" sz="1400" b="1" dirty="0">
                    <a:solidFill>
                      <a:srgbClr val="7030A0"/>
                    </a:solidFill>
                  </a:rPr>
                  <a:t>=0.9, DRL win: 97.5%</a:t>
                </a:r>
              </a:p>
            </p:txBody>
          </p:sp>
        </mc:Choice>
        <mc:Fallback xmlns="">
          <p:sp>
            <p:nvSpPr>
              <p:cNvPr id="47" name="Rectangle 46">
                <a:extLst>
                  <a:ext uri="{FF2B5EF4-FFF2-40B4-BE49-F238E27FC236}">
                    <a16:creationId xmlns:a16="http://schemas.microsoft.com/office/drawing/2014/main" id="{F98423A3-8C1E-AF41-B440-BD948D4A2C0B}"/>
                  </a:ext>
                </a:extLst>
              </p:cNvPr>
              <p:cNvSpPr>
                <a:spLocks noRot="1" noChangeAspect="1" noMove="1" noResize="1" noEditPoints="1" noAdjustHandles="1" noChangeArrowheads="1" noChangeShapeType="1" noTextEdit="1"/>
              </p:cNvSpPr>
              <p:nvPr/>
            </p:nvSpPr>
            <p:spPr>
              <a:xfrm>
                <a:off x="6371298" y="725266"/>
                <a:ext cx="1911015" cy="283297"/>
              </a:xfrm>
              <a:prstGeom prst="rect">
                <a:avLst/>
              </a:prstGeom>
              <a:blipFill>
                <a:blip r:embed="rId18"/>
                <a:stretch>
                  <a:fillRect r="-8609"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4D4294A-191B-4F42-BACF-1D5F0E030BB1}"/>
                  </a:ext>
                </a:extLst>
              </p:cNvPr>
              <p:cNvSpPr/>
              <p:nvPr/>
            </p:nvSpPr>
            <p:spPr>
              <a:xfrm>
                <a:off x="8720371" y="710078"/>
                <a:ext cx="1773792" cy="283297"/>
              </a:xfrm>
              <a:prstGeom prst="rect">
                <a:avLst/>
              </a:prstGeom>
            </p:spPr>
            <p:txBody>
              <a:bodyPr wrap="none">
                <a:spAutoFit/>
              </a:bodyPr>
              <a:lstStyle/>
              <a:p>
                <a14:m>
                  <m:oMath xmlns:m="http://schemas.openxmlformats.org/officeDocument/2006/math">
                    <m:r>
                      <a:rPr lang="en-US" sz="1400" b="1" i="1" smtClean="0">
                        <a:solidFill>
                          <a:srgbClr val="7030A0"/>
                        </a:solidFill>
                        <a:latin typeface="Cambria Math" panose="02040503050406030204" pitchFamily="18" charset="0"/>
                        <a:ea typeface="Cambria Math" panose="02040503050406030204" pitchFamily="18" charset="0"/>
                      </a:rPr>
                      <m:t>𝜸</m:t>
                    </m:r>
                  </m:oMath>
                </a14:m>
                <a:r>
                  <a:rPr lang="en-US" sz="1400" b="1" dirty="0">
                    <a:solidFill>
                      <a:srgbClr val="7030A0"/>
                    </a:solidFill>
                  </a:rPr>
                  <a:t>=0.8, DRL win: 95%</a:t>
                </a:r>
              </a:p>
            </p:txBody>
          </p:sp>
        </mc:Choice>
        <mc:Fallback xmlns="">
          <p:sp>
            <p:nvSpPr>
              <p:cNvPr id="48" name="Rectangle 47">
                <a:extLst>
                  <a:ext uri="{FF2B5EF4-FFF2-40B4-BE49-F238E27FC236}">
                    <a16:creationId xmlns:a16="http://schemas.microsoft.com/office/drawing/2014/main" id="{24D4294A-191B-4F42-BACF-1D5F0E030BB1}"/>
                  </a:ext>
                </a:extLst>
              </p:cNvPr>
              <p:cNvSpPr>
                <a:spLocks noRot="1" noChangeAspect="1" noMove="1" noResize="1" noEditPoints="1" noAdjustHandles="1" noChangeArrowheads="1" noChangeShapeType="1" noTextEdit="1"/>
              </p:cNvSpPr>
              <p:nvPr/>
            </p:nvSpPr>
            <p:spPr>
              <a:xfrm>
                <a:off x="8720371" y="710078"/>
                <a:ext cx="1773792" cy="283297"/>
              </a:xfrm>
              <a:prstGeom prst="rect">
                <a:avLst/>
              </a:prstGeom>
              <a:blipFill>
                <a:blip r:embed="rId19"/>
                <a:stretch>
                  <a:fillRect r="-8571" b="-30435"/>
                </a:stretch>
              </a:blipFill>
            </p:spPr>
            <p:txBody>
              <a:bodyPr/>
              <a:lstStyle/>
              <a:p>
                <a:r>
                  <a:rPr lang="en-US">
                    <a:noFill/>
                  </a:rPr>
                  <a:t> </a:t>
                </a:r>
              </a:p>
            </p:txBody>
          </p:sp>
        </mc:Fallback>
      </mc:AlternateContent>
      <p:cxnSp>
        <p:nvCxnSpPr>
          <p:cNvPr id="61" name="Straight Connector 60">
            <a:extLst>
              <a:ext uri="{FF2B5EF4-FFF2-40B4-BE49-F238E27FC236}">
                <a16:creationId xmlns:a16="http://schemas.microsoft.com/office/drawing/2014/main" id="{63B4B54C-2340-254B-B88D-0B4BDF97B750}"/>
              </a:ext>
            </a:extLst>
          </p:cNvPr>
          <p:cNvCxnSpPr>
            <a:cxnSpLocks/>
          </p:cNvCxnSpPr>
          <p:nvPr/>
        </p:nvCxnSpPr>
        <p:spPr bwMode="auto">
          <a:xfrm>
            <a:off x="2386912" y="3009421"/>
            <a:ext cx="0" cy="145143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DF731501-40B3-7849-A3D2-61C93686BA00}"/>
              </a:ext>
            </a:extLst>
          </p:cNvPr>
          <p:cNvCxnSpPr>
            <a:cxnSpLocks/>
          </p:cNvCxnSpPr>
          <p:nvPr/>
        </p:nvCxnSpPr>
        <p:spPr bwMode="auto">
          <a:xfrm>
            <a:off x="4642742" y="3009421"/>
            <a:ext cx="0" cy="145143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75F338E6-7AEC-FC45-B802-F5A2FA4BDF41}"/>
              </a:ext>
            </a:extLst>
          </p:cNvPr>
          <p:cNvCxnSpPr>
            <a:cxnSpLocks/>
          </p:cNvCxnSpPr>
          <p:nvPr/>
        </p:nvCxnSpPr>
        <p:spPr bwMode="auto">
          <a:xfrm>
            <a:off x="6985058" y="3009421"/>
            <a:ext cx="0" cy="145143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BC8B96F0-9BCA-AD46-96A1-CAA072793943}"/>
              </a:ext>
            </a:extLst>
          </p:cNvPr>
          <p:cNvCxnSpPr>
            <a:cxnSpLocks/>
          </p:cNvCxnSpPr>
          <p:nvPr/>
        </p:nvCxnSpPr>
        <p:spPr bwMode="auto">
          <a:xfrm>
            <a:off x="9229513" y="3009420"/>
            <a:ext cx="0" cy="145143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68" name="Rectangle 67">
            <a:extLst>
              <a:ext uri="{FF2B5EF4-FFF2-40B4-BE49-F238E27FC236}">
                <a16:creationId xmlns:a16="http://schemas.microsoft.com/office/drawing/2014/main" id="{648775D7-D077-E841-B1EB-DC5A9AC9F049}"/>
              </a:ext>
            </a:extLst>
          </p:cNvPr>
          <p:cNvSpPr/>
          <p:nvPr/>
        </p:nvSpPr>
        <p:spPr bwMode="auto">
          <a:xfrm>
            <a:off x="6386694" y="980561"/>
            <a:ext cx="2002496" cy="148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3" name="TextBox 62">
            <a:extLst>
              <a:ext uri="{FF2B5EF4-FFF2-40B4-BE49-F238E27FC236}">
                <a16:creationId xmlns:a16="http://schemas.microsoft.com/office/drawing/2014/main" id="{DBFAC5D8-479A-8A4C-B80C-292A29532F41}"/>
              </a:ext>
            </a:extLst>
          </p:cNvPr>
          <p:cNvSpPr txBox="1"/>
          <p:nvPr/>
        </p:nvSpPr>
        <p:spPr>
          <a:xfrm>
            <a:off x="11556124" y="6488668"/>
            <a:ext cx="441146" cy="369332"/>
          </a:xfrm>
          <a:prstGeom prst="rect">
            <a:avLst/>
          </a:prstGeom>
          <a:noFill/>
        </p:spPr>
        <p:txBody>
          <a:bodyPr wrap="none" rtlCol="0">
            <a:spAutoFit/>
          </a:bodyPr>
          <a:lstStyle/>
          <a:p>
            <a:r>
              <a:rPr lang="en-US" dirty="0"/>
              <a:t>15</a:t>
            </a:r>
          </a:p>
        </p:txBody>
      </p:sp>
      <p:sp>
        <p:nvSpPr>
          <p:cNvPr id="62" name="Rectangle 61">
            <a:extLst>
              <a:ext uri="{FF2B5EF4-FFF2-40B4-BE49-F238E27FC236}">
                <a16:creationId xmlns:a16="http://schemas.microsoft.com/office/drawing/2014/main" id="{24254AFE-4895-F34E-AB7A-D436A5D3FF58}"/>
              </a:ext>
            </a:extLst>
          </p:cNvPr>
          <p:cNvSpPr/>
          <p:nvPr/>
        </p:nvSpPr>
        <p:spPr bwMode="auto">
          <a:xfrm>
            <a:off x="1812351" y="968594"/>
            <a:ext cx="2002496" cy="148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6" name="Rectangle 65">
            <a:extLst>
              <a:ext uri="{FF2B5EF4-FFF2-40B4-BE49-F238E27FC236}">
                <a16:creationId xmlns:a16="http://schemas.microsoft.com/office/drawing/2014/main" id="{3E88F5D4-4ECB-0D4C-984B-AE1CCF173E84}"/>
              </a:ext>
            </a:extLst>
          </p:cNvPr>
          <p:cNvSpPr/>
          <p:nvPr/>
        </p:nvSpPr>
        <p:spPr bwMode="auto">
          <a:xfrm>
            <a:off x="4081420" y="977810"/>
            <a:ext cx="2002496" cy="148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9" name="Rectangle 68">
            <a:extLst>
              <a:ext uri="{FF2B5EF4-FFF2-40B4-BE49-F238E27FC236}">
                <a16:creationId xmlns:a16="http://schemas.microsoft.com/office/drawing/2014/main" id="{9581E871-196F-5149-9331-32D2562A59E1}"/>
              </a:ext>
            </a:extLst>
          </p:cNvPr>
          <p:cNvSpPr/>
          <p:nvPr/>
        </p:nvSpPr>
        <p:spPr bwMode="auto">
          <a:xfrm>
            <a:off x="8650595" y="979548"/>
            <a:ext cx="2002496" cy="148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0" name="Rectangle 69">
            <a:extLst>
              <a:ext uri="{FF2B5EF4-FFF2-40B4-BE49-F238E27FC236}">
                <a16:creationId xmlns:a16="http://schemas.microsoft.com/office/drawing/2014/main" id="{C542922D-6181-0549-BF64-4168840B0850}"/>
              </a:ext>
            </a:extLst>
          </p:cNvPr>
          <p:cNvSpPr/>
          <p:nvPr/>
        </p:nvSpPr>
        <p:spPr bwMode="auto">
          <a:xfrm>
            <a:off x="1921626" y="4570721"/>
            <a:ext cx="2002496" cy="148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1" name="Rectangle 70">
            <a:extLst>
              <a:ext uri="{FF2B5EF4-FFF2-40B4-BE49-F238E27FC236}">
                <a16:creationId xmlns:a16="http://schemas.microsoft.com/office/drawing/2014/main" id="{A659ED79-7FF5-5445-A997-98FF3D6F22C7}"/>
              </a:ext>
            </a:extLst>
          </p:cNvPr>
          <p:cNvSpPr/>
          <p:nvPr/>
        </p:nvSpPr>
        <p:spPr bwMode="auto">
          <a:xfrm>
            <a:off x="4016689" y="4570721"/>
            <a:ext cx="2002496" cy="148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2" name="Rectangle 71">
            <a:extLst>
              <a:ext uri="{FF2B5EF4-FFF2-40B4-BE49-F238E27FC236}">
                <a16:creationId xmlns:a16="http://schemas.microsoft.com/office/drawing/2014/main" id="{3273317C-DA02-B540-BF6B-0D0F228E99CB}"/>
              </a:ext>
            </a:extLst>
          </p:cNvPr>
          <p:cNvSpPr/>
          <p:nvPr/>
        </p:nvSpPr>
        <p:spPr bwMode="auto">
          <a:xfrm>
            <a:off x="6490404" y="4544169"/>
            <a:ext cx="2002496" cy="148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3" name="Rectangle 72">
            <a:extLst>
              <a:ext uri="{FF2B5EF4-FFF2-40B4-BE49-F238E27FC236}">
                <a16:creationId xmlns:a16="http://schemas.microsoft.com/office/drawing/2014/main" id="{62F97BDD-5873-DC45-BE55-AE42ACE9475E}"/>
              </a:ext>
            </a:extLst>
          </p:cNvPr>
          <p:cNvSpPr/>
          <p:nvPr/>
        </p:nvSpPr>
        <p:spPr bwMode="auto">
          <a:xfrm>
            <a:off x="8606019" y="4542192"/>
            <a:ext cx="2002496" cy="148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 name="Rounded Rectangle 15">
            <a:extLst>
              <a:ext uri="{FF2B5EF4-FFF2-40B4-BE49-F238E27FC236}">
                <a16:creationId xmlns:a16="http://schemas.microsoft.com/office/drawing/2014/main" id="{DC901D3C-F3A8-CD48-9E5F-D0F89F20651E}"/>
              </a:ext>
            </a:extLst>
          </p:cNvPr>
          <p:cNvSpPr/>
          <p:nvPr/>
        </p:nvSpPr>
        <p:spPr bwMode="auto">
          <a:xfrm>
            <a:off x="6205544" y="134955"/>
            <a:ext cx="2222008" cy="982434"/>
          </a:xfrm>
          <a:prstGeom prst="roundRect">
            <a:avLst/>
          </a:prstGeom>
          <a:solidFill>
            <a:schemeClr val="accent1">
              <a:alpha val="22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183232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38" grpId="0" animBg="1"/>
      <p:bldP spid="39" grpId="0" animBg="1"/>
      <p:bldP spid="40" grpId="0" animBg="1"/>
      <p:bldP spid="41" grpId="0" animBg="1"/>
      <p:bldP spid="42" grpId="0" animBg="1"/>
      <p:bldP spid="70" grpId="0" animBg="1"/>
      <p:bldP spid="71" grpId="0" animBg="1"/>
      <p:bldP spid="72" grpId="0" animBg="1"/>
      <p:bldP spid="73"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4F09-9DF2-EB45-9577-53D6722E9F2F}"/>
              </a:ext>
            </a:extLst>
          </p:cNvPr>
          <p:cNvSpPr>
            <a:spLocks noGrp="1"/>
          </p:cNvSpPr>
          <p:nvPr>
            <p:ph type="title"/>
          </p:nvPr>
        </p:nvSpPr>
        <p:spPr>
          <a:xfrm>
            <a:off x="618519" y="-1444"/>
            <a:ext cx="10972800" cy="812800"/>
          </a:xfrm>
        </p:spPr>
        <p:txBody>
          <a:bodyPr/>
          <a:lstStyle/>
          <a:p>
            <a:r>
              <a:rPr lang="en-US" dirty="0"/>
              <a:t>Results and Discussion</a:t>
            </a:r>
          </a:p>
        </p:txBody>
      </p:sp>
      <p:sp>
        <p:nvSpPr>
          <p:cNvPr id="3" name="Rectangle 2">
            <a:extLst>
              <a:ext uri="{FF2B5EF4-FFF2-40B4-BE49-F238E27FC236}">
                <a16:creationId xmlns:a16="http://schemas.microsoft.com/office/drawing/2014/main" id="{5DC6E697-ED0E-1944-A374-0EB31BF96942}"/>
              </a:ext>
            </a:extLst>
          </p:cNvPr>
          <p:cNvSpPr/>
          <p:nvPr/>
        </p:nvSpPr>
        <p:spPr>
          <a:xfrm>
            <a:off x="618519" y="489313"/>
            <a:ext cx="5994013" cy="369332"/>
          </a:xfrm>
          <a:prstGeom prst="rect">
            <a:avLst/>
          </a:prstGeom>
        </p:spPr>
        <p:txBody>
          <a:bodyPr wrap="none">
            <a:spAutoFit/>
          </a:bodyPr>
          <a:lstStyle/>
          <a:p>
            <a:r>
              <a:rPr lang="en-US" dirty="0">
                <a:solidFill>
                  <a:srgbClr val="FF0000"/>
                </a:solidFill>
              </a:rPr>
              <a:t>Burn-in Memory Choice: A*-based burn in memory better</a:t>
            </a:r>
          </a:p>
        </p:txBody>
      </p:sp>
      <p:pic>
        <p:nvPicPr>
          <p:cNvPr id="4" name="图片 1">
            <a:extLst>
              <a:ext uri="{FF2B5EF4-FFF2-40B4-BE49-F238E27FC236}">
                <a16:creationId xmlns:a16="http://schemas.microsoft.com/office/drawing/2014/main" id="{8F624FC6-1A6A-7E4E-8639-7413798CFBF1}"/>
              </a:ext>
            </a:extLst>
          </p:cNvPr>
          <p:cNvPicPr>
            <a:picLocks noChangeAspect="1"/>
          </p:cNvPicPr>
          <p:nvPr/>
        </p:nvPicPr>
        <p:blipFill>
          <a:blip r:embed="rId3"/>
          <a:stretch>
            <a:fillRect/>
          </a:stretch>
        </p:blipFill>
        <p:spPr>
          <a:xfrm>
            <a:off x="1492469" y="1295400"/>
            <a:ext cx="3032073" cy="2317594"/>
          </a:xfrm>
          <a:prstGeom prst="rect">
            <a:avLst/>
          </a:prstGeom>
        </p:spPr>
      </p:pic>
      <p:pic>
        <p:nvPicPr>
          <p:cNvPr id="5" name="图片 3">
            <a:extLst>
              <a:ext uri="{FF2B5EF4-FFF2-40B4-BE49-F238E27FC236}">
                <a16:creationId xmlns:a16="http://schemas.microsoft.com/office/drawing/2014/main" id="{6965A6DF-A9B4-CB4D-B7AE-F5BCACBEFA54}"/>
              </a:ext>
            </a:extLst>
          </p:cNvPr>
          <p:cNvPicPr>
            <a:picLocks noChangeAspect="1"/>
          </p:cNvPicPr>
          <p:nvPr/>
        </p:nvPicPr>
        <p:blipFill>
          <a:blip r:embed="rId4"/>
          <a:stretch>
            <a:fillRect/>
          </a:stretch>
        </p:blipFill>
        <p:spPr>
          <a:xfrm>
            <a:off x="4665451" y="1415187"/>
            <a:ext cx="3002009" cy="2181831"/>
          </a:xfrm>
          <a:prstGeom prst="rect">
            <a:avLst/>
          </a:prstGeom>
        </p:spPr>
      </p:pic>
      <p:pic>
        <p:nvPicPr>
          <p:cNvPr id="6" name="图片 3">
            <a:extLst>
              <a:ext uri="{FF2B5EF4-FFF2-40B4-BE49-F238E27FC236}">
                <a16:creationId xmlns:a16="http://schemas.microsoft.com/office/drawing/2014/main" id="{1CC4B1D8-EA37-8041-9D4B-720103C3F850}"/>
              </a:ext>
            </a:extLst>
          </p:cNvPr>
          <p:cNvPicPr>
            <a:picLocks noChangeAspect="1"/>
          </p:cNvPicPr>
          <p:nvPr/>
        </p:nvPicPr>
        <p:blipFill>
          <a:blip r:embed="rId5"/>
          <a:stretch>
            <a:fillRect/>
          </a:stretch>
        </p:blipFill>
        <p:spPr>
          <a:xfrm>
            <a:off x="1492469" y="3891194"/>
            <a:ext cx="3032073" cy="2341954"/>
          </a:xfrm>
          <a:prstGeom prst="rect">
            <a:avLst/>
          </a:prstGeom>
        </p:spPr>
      </p:pic>
      <p:pic>
        <p:nvPicPr>
          <p:cNvPr id="7" name="图片 1">
            <a:extLst>
              <a:ext uri="{FF2B5EF4-FFF2-40B4-BE49-F238E27FC236}">
                <a16:creationId xmlns:a16="http://schemas.microsoft.com/office/drawing/2014/main" id="{F3101888-C3AC-ED46-A40A-17851B6BB66C}"/>
              </a:ext>
            </a:extLst>
          </p:cNvPr>
          <p:cNvPicPr>
            <a:picLocks noChangeAspect="1"/>
          </p:cNvPicPr>
          <p:nvPr/>
        </p:nvPicPr>
        <p:blipFill>
          <a:blip r:embed="rId6"/>
          <a:stretch>
            <a:fillRect/>
          </a:stretch>
        </p:blipFill>
        <p:spPr>
          <a:xfrm>
            <a:off x="4627352" y="3982416"/>
            <a:ext cx="3040108" cy="2250732"/>
          </a:xfrm>
          <a:prstGeom prst="rect">
            <a:avLst/>
          </a:prstGeom>
        </p:spPr>
      </p:pic>
      <p:sp>
        <p:nvSpPr>
          <p:cNvPr id="12" name="TextBox 11">
            <a:extLst>
              <a:ext uri="{FF2B5EF4-FFF2-40B4-BE49-F238E27FC236}">
                <a16:creationId xmlns:a16="http://schemas.microsoft.com/office/drawing/2014/main" id="{A8EB9F31-8D10-FF4F-9DC6-7F8F72C29EA3}"/>
              </a:ext>
            </a:extLst>
          </p:cNvPr>
          <p:cNvSpPr txBox="1"/>
          <p:nvPr/>
        </p:nvSpPr>
        <p:spPr>
          <a:xfrm>
            <a:off x="501331" y="2096606"/>
            <a:ext cx="1405142" cy="738664"/>
          </a:xfrm>
          <a:prstGeom prst="rect">
            <a:avLst/>
          </a:prstGeom>
          <a:noFill/>
        </p:spPr>
        <p:txBody>
          <a:bodyPr wrap="square" rtlCol="0">
            <a:spAutoFit/>
          </a:bodyPr>
          <a:lstStyle/>
          <a:p>
            <a:r>
              <a:rPr lang="en-US" sz="1400" b="1" dirty="0">
                <a:solidFill>
                  <a:srgbClr val="7030A0"/>
                </a:solidFill>
              </a:rPr>
              <a:t>Random Burn-in Memory</a:t>
            </a:r>
          </a:p>
        </p:txBody>
      </p:sp>
      <p:sp>
        <p:nvSpPr>
          <p:cNvPr id="13" name="TextBox 12">
            <a:extLst>
              <a:ext uri="{FF2B5EF4-FFF2-40B4-BE49-F238E27FC236}">
                <a16:creationId xmlns:a16="http://schemas.microsoft.com/office/drawing/2014/main" id="{83EE8A0E-60D5-2D44-86A5-72AA6877EA38}"/>
              </a:ext>
            </a:extLst>
          </p:cNvPr>
          <p:cNvSpPr txBox="1"/>
          <p:nvPr/>
        </p:nvSpPr>
        <p:spPr>
          <a:xfrm>
            <a:off x="501331" y="4414200"/>
            <a:ext cx="1405142" cy="738664"/>
          </a:xfrm>
          <a:prstGeom prst="rect">
            <a:avLst/>
          </a:prstGeom>
          <a:noFill/>
        </p:spPr>
        <p:txBody>
          <a:bodyPr wrap="square" rtlCol="0">
            <a:spAutoFit/>
          </a:bodyPr>
          <a:lstStyle/>
          <a:p>
            <a:r>
              <a:rPr lang="en-US" sz="1400" b="1" dirty="0">
                <a:solidFill>
                  <a:srgbClr val="7030A0"/>
                </a:solidFill>
              </a:rPr>
              <a:t>A*-based Burn-in Memory</a:t>
            </a:r>
          </a:p>
        </p:txBody>
      </p:sp>
      <p:sp>
        <p:nvSpPr>
          <p:cNvPr id="14" name="TextBox 13">
            <a:extLst>
              <a:ext uri="{FF2B5EF4-FFF2-40B4-BE49-F238E27FC236}">
                <a16:creationId xmlns:a16="http://schemas.microsoft.com/office/drawing/2014/main" id="{E30BCED7-DDAF-8E49-B546-0E2F86A452C2}"/>
              </a:ext>
            </a:extLst>
          </p:cNvPr>
          <p:cNvSpPr txBox="1"/>
          <p:nvPr/>
        </p:nvSpPr>
        <p:spPr>
          <a:xfrm>
            <a:off x="2272433" y="1047516"/>
            <a:ext cx="1924242" cy="307777"/>
          </a:xfrm>
          <a:prstGeom prst="rect">
            <a:avLst/>
          </a:prstGeom>
          <a:noFill/>
        </p:spPr>
        <p:txBody>
          <a:bodyPr wrap="square" rtlCol="0">
            <a:spAutoFit/>
          </a:bodyPr>
          <a:lstStyle/>
          <a:p>
            <a:r>
              <a:rPr lang="en-US" sz="1400" b="1" dirty="0">
                <a:solidFill>
                  <a:srgbClr val="7030A0"/>
                </a:solidFill>
              </a:rPr>
              <a:t>WL comparison</a:t>
            </a:r>
          </a:p>
        </p:txBody>
      </p:sp>
      <p:sp>
        <p:nvSpPr>
          <p:cNvPr id="16" name="TextBox 15">
            <a:extLst>
              <a:ext uri="{FF2B5EF4-FFF2-40B4-BE49-F238E27FC236}">
                <a16:creationId xmlns:a16="http://schemas.microsoft.com/office/drawing/2014/main" id="{71147AA1-25DF-CC4E-B0BF-F1DAFFCA1785}"/>
              </a:ext>
            </a:extLst>
          </p:cNvPr>
          <p:cNvSpPr txBox="1"/>
          <p:nvPr/>
        </p:nvSpPr>
        <p:spPr>
          <a:xfrm>
            <a:off x="5407411" y="1047516"/>
            <a:ext cx="1924242" cy="307777"/>
          </a:xfrm>
          <a:prstGeom prst="rect">
            <a:avLst/>
          </a:prstGeom>
          <a:noFill/>
        </p:spPr>
        <p:txBody>
          <a:bodyPr wrap="square" rtlCol="0">
            <a:spAutoFit/>
          </a:bodyPr>
          <a:lstStyle/>
          <a:p>
            <a:r>
              <a:rPr lang="en-US" sz="1400" b="1" dirty="0">
                <a:solidFill>
                  <a:srgbClr val="7030A0"/>
                </a:solidFill>
              </a:rPr>
              <a:t>Reward Log Plot</a:t>
            </a:r>
          </a:p>
        </p:txBody>
      </p:sp>
      <p:sp>
        <p:nvSpPr>
          <p:cNvPr id="17" name="TextBox 16">
            <a:extLst>
              <a:ext uri="{FF2B5EF4-FFF2-40B4-BE49-F238E27FC236}">
                <a16:creationId xmlns:a16="http://schemas.microsoft.com/office/drawing/2014/main" id="{A308F2F1-54F5-624B-A70A-3558D10B9336}"/>
              </a:ext>
            </a:extLst>
          </p:cNvPr>
          <p:cNvSpPr txBox="1"/>
          <p:nvPr/>
        </p:nvSpPr>
        <p:spPr>
          <a:xfrm>
            <a:off x="5521916" y="3443469"/>
            <a:ext cx="1525145" cy="230832"/>
          </a:xfrm>
          <a:prstGeom prst="rect">
            <a:avLst/>
          </a:prstGeom>
          <a:solidFill>
            <a:schemeClr val="bg1"/>
          </a:solidFill>
        </p:spPr>
        <p:txBody>
          <a:bodyPr wrap="square" rtlCol="0">
            <a:spAutoFit/>
          </a:bodyPr>
          <a:lstStyle/>
          <a:p>
            <a:pPr algn="ctr"/>
            <a:r>
              <a:rPr lang="en-US" sz="900" b="1" dirty="0">
                <a:latin typeface="Arial" panose="020B0604020202020204" pitchFamily="34" charset="0"/>
                <a:cs typeface="Arial" panose="020B0604020202020204" pitchFamily="34" charset="0"/>
              </a:rPr>
              <a:t>Episodes</a:t>
            </a:r>
          </a:p>
        </p:txBody>
      </p:sp>
      <p:sp>
        <p:nvSpPr>
          <p:cNvPr id="18" name="TextBox 17">
            <a:extLst>
              <a:ext uri="{FF2B5EF4-FFF2-40B4-BE49-F238E27FC236}">
                <a16:creationId xmlns:a16="http://schemas.microsoft.com/office/drawing/2014/main" id="{477BDF12-CD9A-A24D-BD51-6478D47E98AB}"/>
              </a:ext>
            </a:extLst>
          </p:cNvPr>
          <p:cNvSpPr txBox="1"/>
          <p:nvPr/>
        </p:nvSpPr>
        <p:spPr>
          <a:xfrm>
            <a:off x="5521916" y="6117732"/>
            <a:ext cx="1525145" cy="230832"/>
          </a:xfrm>
          <a:prstGeom prst="rect">
            <a:avLst/>
          </a:prstGeom>
          <a:solidFill>
            <a:schemeClr val="bg1"/>
          </a:solidFill>
        </p:spPr>
        <p:txBody>
          <a:bodyPr wrap="square" rtlCol="0">
            <a:spAutoFit/>
          </a:bodyPr>
          <a:lstStyle/>
          <a:p>
            <a:pPr algn="ctr"/>
            <a:r>
              <a:rPr lang="en-US" sz="900" b="1" dirty="0">
                <a:latin typeface="Arial" panose="020B0604020202020204" pitchFamily="34" charset="0"/>
                <a:cs typeface="Arial" panose="020B0604020202020204" pitchFamily="34" charset="0"/>
              </a:rPr>
              <a:t>Episodes</a:t>
            </a:r>
          </a:p>
        </p:txBody>
      </p:sp>
      <p:sp>
        <p:nvSpPr>
          <p:cNvPr id="19" name="Rectangle 18">
            <a:extLst>
              <a:ext uri="{FF2B5EF4-FFF2-40B4-BE49-F238E27FC236}">
                <a16:creationId xmlns:a16="http://schemas.microsoft.com/office/drawing/2014/main" id="{4EF2E254-7918-824A-BC89-C497BF3F6580}"/>
              </a:ext>
            </a:extLst>
          </p:cNvPr>
          <p:cNvSpPr/>
          <p:nvPr/>
        </p:nvSpPr>
        <p:spPr>
          <a:xfrm>
            <a:off x="1719459" y="4094681"/>
            <a:ext cx="1366015" cy="307777"/>
          </a:xfrm>
          <a:prstGeom prst="rect">
            <a:avLst/>
          </a:prstGeom>
        </p:spPr>
        <p:txBody>
          <a:bodyPr wrap="none">
            <a:spAutoFit/>
          </a:bodyPr>
          <a:lstStyle/>
          <a:p>
            <a:r>
              <a:rPr lang="en-US" sz="1400" b="1" dirty="0">
                <a:solidFill>
                  <a:srgbClr val="7030A0"/>
                </a:solidFill>
              </a:rPr>
              <a:t>DRL win: 80%</a:t>
            </a:r>
            <a:endParaRPr lang="en-US" sz="1400" dirty="0"/>
          </a:p>
        </p:txBody>
      </p:sp>
      <p:sp>
        <p:nvSpPr>
          <p:cNvPr id="20" name="Rectangle 19">
            <a:extLst>
              <a:ext uri="{FF2B5EF4-FFF2-40B4-BE49-F238E27FC236}">
                <a16:creationId xmlns:a16="http://schemas.microsoft.com/office/drawing/2014/main" id="{37471BD5-A1E2-2447-AF45-1BF7E8ABCB7B}"/>
              </a:ext>
            </a:extLst>
          </p:cNvPr>
          <p:cNvSpPr/>
          <p:nvPr/>
        </p:nvSpPr>
        <p:spPr>
          <a:xfrm>
            <a:off x="1774557" y="1485973"/>
            <a:ext cx="1366015" cy="307777"/>
          </a:xfrm>
          <a:prstGeom prst="rect">
            <a:avLst/>
          </a:prstGeom>
        </p:spPr>
        <p:txBody>
          <a:bodyPr wrap="none">
            <a:spAutoFit/>
          </a:bodyPr>
          <a:lstStyle/>
          <a:p>
            <a:r>
              <a:rPr lang="en-US" sz="1400" b="1" dirty="0">
                <a:solidFill>
                  <a:srgbClr val="7030A0"/>
                </a:solidFill>
              </a:rPr>
              <a:t>DRL win: 50%</a:t>
            </a:r>
            <a:endParaRPr lang="en-US" sz="14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BE1CB68-105B-6449-AA64-FE057615924F}"/>
                  </a:ext>
                </a:extLst>
              </p:cNvPr>
              <p:cNvSpPr txBox="1"/>
              <p:nvPr/>
            </p:nvSpPr>
            <p:spPr>
              <a:xfrm>
                <a:off x="7944295" y="2894352"/>
                <a:ext cx="4072014" cy="1200329"/>
              </a:xfrm>
              <a:prstGeom prst="rect">
                <a:avLst/>
              </a:prstGeom>
              <a:solidFill>
                <a:srgbClr val="00B0F0"/>
              </a:solidFill>
            </p:spPr>
            <p:txBody>
              <a:bodyPr wrap="square" rtlCol="0">
                <a:spAutoFit/>
              </a:bodyPr>
              <a:lstStyle/>
              <a:p>
                <a:r>
                  <a:rPr lang="en-US" b="1" dirty="0"/>
                  <a:t>By using A*-based burn in, compared with random burn-in: </a:t>
                </a:r>
              </a:p>
              <a:p>
                <a:r>
                  <a:rPr lang="en-US" altLang="zh-CN" b="1" dirty="0"/>
                  <a:t>-  </a:t>
                </a:r>
                <a:r>
                  <a:rPr lang="zh-CN" altLang="en-US" b="1" dirty="0"/>
                  <a:t> </a:t>
                </a:r>
                <a:r>
                  <a:rPr lang="en-US" b="1" dirty="0">
                    <a:solidFill>
                      <a:srgbClr val="000000"/>
                    </a:solidFill>
                  </a:rPr>
                  <a:t>Performance Improvement        </a:t>
                </a:r>
                <a:r>
                  <a:rPr lang="en-US" b="1" dirty="0">
                    <a:solidFill>
                      <a:srgbClr val="FF0000"/>
                    </a:solidFill>
                  </a:rPr>
                  <a:t>√</a:t>
                </a:r>
                <a:r>
                  <a:rPr lang="en-US" b="1" dirty="0"/>
                  <a:t>     </a:t>
                </a:r>
              </a:p>
              <a:p>
                <a:r>
                  <a:rPr lang="en-US" b="1" dirty="0"/>
                  <a:t>-   Learning speed improvement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m:t>
                    </m:r>
                  </m:oMath>
                </a14:m>
                <a:endParaRPr lang="en-US" b="1" dirty="0"/>
              </a:p>
            </p:txBody>
          </p:sp>
        </mc:Choice>
        <mc:Fallback xmlns="">
          <p:sp>
            <p:nvSpPr>
              <p:cNvPr id="21" name="TextBox 20">
                <a:extLst>
                  <a:ext uri="{FF2B5EF4-FFF2-40B4-BE49-F238E27FC236}">
                    <a16:creationId xmlns:a16="http://schemas.microsoft.com/office/drawing/2014/main" id="{4BE1CB68-105B-6449-AA64-FE057615924F}"/>
                  </a:ext>
                </a:extLst>
              </p:cNvPr>
              <p:cNvSpPr txBox="1">
                <a:spLocks noRot="1" noChangeAspect="1" noMove="1" noResize="1" noEditPoints="1" noAdjustHandles="1" noChangeArrowheads="1" noChangeShapeType="1" noTextEdit="1"/>
              </p:cNvSpPr>
              <p:nvPr/>
            </p:nvSpPr>
            <p:spPr>
              <a:xfrm>
                <a:off x="7944295" y="2894352"/>
                <a:ext cx="4072014" cy="1200329"/>
              </a:xfrm>
              <a:prstGeom prst="rect">
                <a:avLst/>
              </a:prstGeom>
              <a:blipFill>
                <a:blip r:embed="rId7"/>
                <a:stretch>
                  <a:fillRect l="-1246" t="-3191" b="-638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E253AFB-71A6-9044-84D5-BA5CACE77C6F}"/>
              </a:ext>
            </a:extLst>
          </p:cNvPr>
          <p:cNvSpPr txBox="1"/>
          <p:nvPr/>
        </p:nvSpPr>
        <p:spPr>
          <a:xfrm>
            <a:off x="11556124" y="6488668"/>
            <a:ext cx="441146" cy="369332"/>
          </a:xfrm>
          <a:prstGeom prst="rect">
            <a:avLst/>
          </a:prstGeom>
          <a:noFill/>
        </p:spPr>
        <p:txBody>
          <a:bodyPr wrap="none" rtlCol="0">
            <a:spAutoFit/>
          </a:bodyPr>
          <a:lstStyle/>
          <a:p>
            <a:r>
              <a:rPr lang="en-US" dirty="0"/>
              <a:t>16</a:t>
            </a:r>
          </a:p>
        </p:txBody>
      </p:sp>
      <p:sp>
        <p:nvSpPr>
          <p:cNvPr id="22" name="Rectangle 21">
            <a:extLst>
              <a:ext uri="{FF2B5EF4-FFF2-40B4-BE49-F238E27FC236}">
                <a16:creationId xmlns:a16="http://schemas.microsoft.com/office/drawing/2014/main" id="{D49C36BB-87DD-D542-B4E5-37EABAB4C1D2}"/>
              </a:ext>
            </a:extLst>
          </p:cNvPr>
          <p:cNvSpPr/>
          <p:nvPr/>
        </p:nvSpPr>
        <p:spPr bwMode="auto">
          <a:xfrm>
            <a:off x="2057587" y="1298947"/>
            <a:ext cx="2002496" cy="148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4" name="Rectangle 23">
            <a:extLst>
              <a:ext uri="{FF2B5EF4-FFF2-40B4-BE49-F238E27FC236}">
                <a16:creationId xmlns:a16="http://schemas.microsoft.com/office/drawing/2014/main" id="{86127873-81F0-AB43-9E0A-79BE45D9D4A0}"/>
              </a:ext>
            </a:extLst>
          </p:cNvPr>
          <p:cNvSpPr/>
          <p:nvPr/>
        </p:nvSpPr>
        <p:spPr bwMode="auto">
          <a:xfrm>
            <a:off x="2003112" y="3900955"/>
            <a:ext cx="2002496" cy="148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3951733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4F09-9DF2-EB45-9577-53D6722E9F2F}"/>
              </a:ext>
            </a:extLst>
          </p:cNvPr>
          <p:cNvSpPr>
            <a:spLocks noGrp="1"/>
          </p:cNvSpPr>
          <p:nvPr>
            <p:ph type="title"/>
          </p:nvPr>
        </p:nvSpPr>
        <p:spPr>
          <a:xfrm>
            <a:off x="609600" y="417437"/>
            <a:ext cx="10972800" cy="812800"/>
          </a:xfrm>
        </p:spPr>
        <p:txBody>
          <a:bodyPr/>
          <a:lstStyle/>
          <a:p>
            <a:r>
              <a:rPr lang="en-US" dirty="0"/>
              <a:t>Results and Discussion</a:t>
            </a:r>
          </a:p>
        </p:txBody>
      </p:sp>
      <p:pic>
        <p:nvPicPr>
          <p:cNvPr id="3" name="Picture 2">
            <a:extLst>
              <a:ext uri="{FF2B5EF4-FFF2-40B4-BE49-F238E27FC236}">
                <a16:creationId xmlns:a16="http://schemas.microsoft.com/office/drawing/2014/main" id="{79EF9C63-CFED-1C4D-BDC5-114808AA04AB}"/>
              </a:ext>
            </a:extLst>
          </p:cNvPr>
          <p:cNvPicPr>
            <a:picLocks noChangeAspect="1"/>
          </p:cNvPicPr>
          <p:nvPr/>
        </p:nvPicPr>
        <p:blipFill rotWithShape="1">
          <a:blip r:embed="rId3"/>
          <a:srcRect l="22255" t="23909" r="18359" b="21981"/>
          <a:stretch/>
        </p:blipFill>
        <p:spPr>
          <a:xfrm>
            <a:off x="2875482" y="3685483"/>
            <a:ext cx="3160801" cy="2160000"/>
          </a:xfrm>
          <a:prstGeom prst="rect">
            <a:avLst/>
          </a:prstGeom>
        </p:spPr>
      </p:pic>
      <p:pic>
        <p:nvPicPr>
          <p:cNvPr id="4" name="Picture 3">
            <a:extLst>
              <a:ext uri="{FF2B5EF4-FFF2-40B4-BE49-F238E27FC236}">
                <a16:creationId xmlns:a16="http://schemas.microsoft.com/office/drawing/2014/main" id="{FA598C54-2D3A-3847-B7AF-6589ED2FD912}"/>
              </a:ext>
            </a:extLst>
          </p:cNvPr>
          <p:cNvPicPr>
            <a:picLocks noChangeAspect="1"/>
          </p:cNvPicPr>
          <p:nvPr/>
        </p:nvPicPr>
        <p:blipFill rotWithShape="1">
          <a:blip r:embed="rId4"/>
          <a:srcRect l="21569" t="22346" r="18059" b="21467"/>
          <a:stretch/>
        </p:blipFill>
        <p:spPr>
          <a:xfrm>
            <a:off x="7066603" y="3685483"/>
            <a:ext cx="3094531" cy="2160000"/>
          </a:xfrm>
          <a:prstGeom prst="rect">
            <a:avLst/>
          </a:prstGeom>
        </p:spPr>
      </p:pic>
      <p:sp>
        <p:nvSpPr>
          <p:cNvPr id="5" name="TextBox 4">
            <a:extLst>
              <a:ext uri="{FF2B5EF4-FFF2-40B4-BE49-F238E27FC236}">
                <a16:creationId xmlns:a16="http://schemas.microsoft.com/office/drawing/2014/main" id="{11E09161-0617-ED45-B444-A0B165A645E4}"/>
              </a:ext>
            </a:extLst>
          </p:cNvPr>
          <p:cNvSpPr txBox="1"/>
          <p:nvPr/>
        </p:nvSpPr>
        <p:spPr>
          <a:xfrm>
            <a:off x="6950516" y="5442078"/>
            <a:ext cx="1526380" cy="523220"/>
          </a:xfrm>
          <a:prstGeom prst="rect">
            <a:avLst/>
          </a:prstGeom>
          <a:noFill/>
        </p:spPr>
        <p:txBody>
          <a:bodyPr wrap="none" rtlCol="0">
            <a:spAutoFit/>
          </a:bodyPr>
          <a:lstStyle/>
          <a:p>
            <a:r>
              <a:rPr lang="en-US" sz="1400" b="1" dirty="0"/>
              <a:t>DQN Route</a:t>
            </a:r>
          </a:p>
          <a:p>
            <a:r>
              <a:rPr lang="en-US" sz="1400" b="1" dirty="0"/>
              <a:t>WL: 1898, OF: 0</a:t>
            </a:r>
          </a:p>
        </p:txBody>
      </p:sp>
      <p:sp>
        <p:nvSpPr>
          <p:cNvPr id="6" name="TextBox 5">
            <a:extLst>
              <a:ext uri="{FF2B5EF4-FFF2-40B4-BE49-F238E27FC236}">
                <a16:creationId xmlns:a16="http://schemas.microsoft.com/office/drawing/2014/main" id="{22F36B38-DE4D-6845-A787-5DD48BF7DFE4}"/>
              </a:ext>
            </a:extLst>
          </p:cNvPr>
          <p:cNvSpPr txBox="1"/>
          <p:nvPr/>
        </p:nvSpPr>
        <p:spPr>
          <a:xfrm>
            <a:off x="2653986" y="5422020"/>
            <a:ext cx="1350050" cy="523220"/>
          </a:xfrm>
          <a:prstGeom prst="rect">
            <a:avLst/>
          </a:prstGeom>
          <a:noFill/>
        </p:spPr>
        <p:txBody>
          <a:bodyPr wrap="none" rtlCol="0">
            <a:spAutoFit/>
          </a:bodyPr>
          <a:lstStyle/>
          <a:p>
            <a:r>
              <a:rPr lang="en-US" sz="1400" b="1" dirty="0"/>
              <a:t>A* Route</a:t>
            </a:r>
          </a:p>
          <a:p>
            <a:r>
              <a:rPr lang="en-US" sz="1400" b="1" dirty="0"/>
              <a:t>WL: 1900, OF: 0</a:t>
            </a:r>
          </a:p>
        </p:txBody>
      </p:sp>
      <p:pic>
        <p:nvPicPr>
          <p:cNvPr id="7" name="Picture 6">
            <a:extLst>
              <a:ext uri="{FF2B5EF4-FFF2-40B4-BE49-F238E27FC236}">
                <a16:creationId xmlns:a16="http://schemas.microsoft.com/office/drawing/2014/main" id="{92E7D7E5-32F5-BA47-BAE4-EE16E118D2EC}"/>
              </a:ext>
            </a:extLst>
          </p:cNvPr>
          <p:cNvPicPr>
            <a:picLocks noChangeAspect="1"/>
          </p:cNvPicPr>
          <p:nvPr/>
        </p:nvPicPr>
        <p:blipFill rotWithShape="1">
          <a:blip r:embed="rId5"/>
          <a:srcRect l="21677" t="23569" r="16918" b="20473"/>
          <a:stretch/>
        </p:blipFill>
        <p:spPr>
          <a:xfrm>
            <a:off x="2875482" y="1295400"/>
            <a:ext cx="3160328" cy="2160000"/>
          </a:xfrm>
          <a:prstGeom prst="rect">
            <a:avLst/>
          </a:prstGeom>
        </p:spPr>
      </p:pic>
      <p:pic>
        <p:nvPicPr>
          <p:cNvPr id="8" name="Picture 7">
            <a:extLst>
              <a:ext uri="{FF2B5EF4-FFF2-40B4-BE49-F238E27FC236}">
                <a16:creationId xmlns:a16="http://schemas.microsoft.com/office/drawing/2014/main" id="{86B1C02B-6F88-0A4C-B150-0AFE678AB0FB}"/>
              </a:ext>
            </a:extLst>
          </p:cNvPr>
          <p:cNvPicPr>
            <a:picLocks noChangeAspect="1"/>
          </p:cNvPicPr>
          <p:nvPr/>
        </p:nvPicPr>
        <p:blipFill rotWithShape="1">
          <a:blip r:embed="rId6"/>
          <a:srcRect l="21333" t="23110" r="17435" b="20932"/>
          <a:stretch/>
        </p:blipFill>
        <p:spPr>
          <a:xfrm>
            <a:off x="7066609" y="1295400"/>
            <a:ext cx="3151470" cy="2160000"/>
          </a:xfrm>
          <a:prstGeom prst="rect">
            <a:avLst/>
          </a:prstGeom>
        </p:spPr>
      </p:pic>
      <p:sp>
        <p:nvSpPr>
          <p:cNvPr id="9" name="TextBox 8">
            <a:extLst>
              <a:ext uri="{FF2B5EF4-FFF2-40B4-BE49-F238E27FC236}">
                <a16:creationId xmlns:a16="http://schemas.microsoft.com/office/drawing/2014/main" id="{AA37E8C3-BC9F-0140-B4EA-B4AD0A4701EB}"/>
              </a:ext>
            </a:extLst>
          </p:cNvPr>
          <p:cNvSpPr txBox="1"/>
          <p:nvPr/>
        </p:nvSpPr>
        <p:spPr>
          <a:xfrm>
            <a:off x="2653986" y="3031937"/>
            <a:ext cx="1258678" cy="523220"/>
          </a:xfrm>
          <a:prstGeom prst="rect">
            <a:avLst/>
          </a:prstGeom>
          <a:noFill/>
        </p:spPr>
        <p:txBody>
          <a:bodyPr wrap="none" rtlCol="0">
            <a:spAutoFit/>
          </a:bodyPr>
          <a:lstStyle/>
          <a:p>
            <a:r>
              <a:rPr lang="en-US" sz="1400" b="1" dirty="0"/>
              <a:t>A* Route</a:t>
            </a:r>
          </a:p>
          <a:p>
            <a:r>
              <a:rPr lang="en-US" sz="1400" b="1" dirty="0"/>
              <a:t>WL: 353, OF: 0</a:t>
            </a:r>
          </a:p>
        </p:txBody>
      </p:sp>
      <p:sp>
        <p:nvSpPr>
          <p:cNvPr id="10" name="TextBox 9">
            <a:extLst>
              <a:ext uri="{FF2B5EF4-FFF2-40B4-BE49-F238E27FC236}">
                <a16:creationId xmlns:a16="http://schemas.microsoft.com/office/drawing/2014/main" id="{DE730E16-773A-4545-BB2A-2F7DD49528B5}"/>
              </a:ext>
            </a:extLst>
          </p:cNvPr>
          <p:cNvSpPr txBox="1"/>
          <p:nvPr/>
        </p:nvSpPr>
        <p:spPr>
          <a:xfrm>
            <a:off x="6950516" y="3051995"/>
            <a:ext cx="1426994" cy="523220"/>
          </a:xfrm>
          <a:prstGeom prst="rect">
            <a:avLst/>
          </a:prstGeom>
          <a:noFill/>
        </p:spPr>
        <p:txBody>
          <a:bodyPr wrap="none" rtlCol="0">
            <a:spAutoFit/>
          </a:bodyPr>
          <a:lstStyle/>
          <a:p>
            <a:r>
              <a:rPr lang="en-US" sz="1400" b="1" dirty="0"/>
              <a:t>DQN Route</a:t>
            </a:r>
          </a:p>
          <a:p>
            <a:r>
              <a:rPr lang="en-US" sz="1400" b="1" dirty="0"/>
              <a:t>WL: 339, OF: 0</a:t>
            </a:r>
          </a:p>
        </p:txBody>
      </p:sp>
      <p:sp>
        <p:nvSpPr>
          <p:cNvPr id="27" name="Rectangle 26">
            <a:extLst>
              <a:ext uri="{FF2B5EF4-FFF2-40B4-BE49-F238E27FC236}">
                <a16:creationId xmlns:a16="http://schemas.microsoft.com/office/drawing/2014/main" id="{97F276AB-2BD6-454A-BA7D-1E2243B3DFB2}"/>
              </a:ext>
            </a:extLst>
          </p:cNvPr>
          <p:cNvSpPr/>
          <p:nvPr/>
        </p:nvSpPr>
        <p:spPr>
          <a:xfrm>
            <a:off x="609600" y="991231"/>
            <a:ext cx="2745303" cy="369332"/>
          </a:xfrm>
          <a:prstGeom prst="rect">
            <a:avLst/>
          </a:prstGeom>
        </p:spPr>
        <p:txBody>
          <a:bodyPr wrap="none">
            <a:spAutoFit/>
          </a:bodyPr>
          <a:lstStyle/>
          <a:p>
            <a:r>
              <a:rPr lang="en-US" dirty="0">
                <a:solidFill>
                  <a:srgbClr val="FF0000"/>
                </a:solidFill>
              </a:rPr>
              <a:t>Visualized Route Results</a:t>
            </a:r>
          </a:p>
        </p:txBody>
      </p:sp>
      <p:sp>
        <p:nvSpPr>
          <p:cNvPr id="13" name="TextBox 12">
            <a:extLst>
              <a:ext uri="{FF2B5EF4-FFF2-40B4-BE49-F238E27FC236}">
                <a16:creationId xmlns:a16="http://schemas.microsoft.com/office/drawing/2014/main" id="{25C6C00C-F2E9-EB48-8524-9F9675137B8A}"/>
              </a:ext>
            </a:extLst>
          </p:cNvPr>
          <p:cNvSpPr txBox="1"/>
          <p:nvPr/>
        </p:nvSpPr>
        <p:spPr>
          <a:xfrm>
            <a:off x="560775" y="2388459"/>
            <a:ext cx="1920541" cy="369332"/>
          </a:xfrm>
          <a:prstGeom prst="rect">
            <a:avLst/>
          </a:prstGeom>
          <a:noFill/>
        </p:spPr>
        <p:txBody>
          <a:bodyPr wrap="square" rtlCol="0">
            <a:spAutoFit/>
          </a:bodyPr>
          <a:lstStyle/>
          <a:p>
            <a:pPr algn="ctr"/>
            <a:r>
              <a:rPr lang="en-US" b="1" dirty="0">
                <a:solidFill>
                  <a:srgbClr val="7030A0"/>
                </a:solidFill>
              </a:rPr>
              <a:t>8*8 Problem</a:t>
            </a:r>
          </a:p>
        </p:txBody>
      </p:sp>
      <p:sp>
        <p:nvSpPr>
          <p:cNvPr id="14" name="TextBox 13">
            <a:extLst>
              <a:ext uri="{FF2B5EF4-FFF2-40B4-BE49-F238E27FC236}">
                <a16:creationId xmlns:a16="http://schemas.microsoft.com/office/drawing/2014/main" id="{7F8BA8B7-440B-9F40-9E1F-6B374E5913DE}"/>
              </a:ext>
            </a:extLst>
          </p:cNvPr>
          <p:cNvSpPr txBox="1"/>
          <p:nvPr/>
        </p:nvSpPr>
        <p:spPr>
          <a:xfrm>
            <a:off x="560775" y="4668765"/>
            <a:ext cx="1920541" cy="369332"/>
          </a:xfrm>
          <a:prstGeom prst="rect">
            <a:avLst/>
          </a:prstGeom>
          <a:noFill/>
        </p:spPr>
        <p:txBody>
          <a:bodyPr wrap="square" rtlCol="0">
            <a:spAutoFit/>
          </a:bodyPr>
          <a:lstStyle/>
          <a:p>
            <a:pPr algn="ctr"/>
            <a:r>
              <a:rPr lang="en-US" b="1" dirty="0">
                <a:solidFill>
                  <a:srgbClr val="7030A0"/>
                </a:solidFill>
              </a:rPr>
              <a:t>16*16 Problem</a:t>
            </a:r>
          </a:p>
        </p:txBody>
      </p:sp>
      <p:sp>
        <p:nvSpPr>
          <p:cNvPr id="15" name="TextBox 14">
            <a:extLst>
              <a:ext uri="{FF2B5EF4-FFF2-40B4-BE49-F238E27FC236}">
                <a16:creationId xmlns:a16="http://schemas.microsoft.com/office/drawing/2014/main" id="{F930C793-D38D-6A4C-A864-1AD007813DBF}"/>
              </a:ext>
            </a:extLst>
          </p:cNvPr>
          <p:cNvSpPr txBox="1"/>
          <p:nvPr/>
        </p:nvSpPr>
        <p:spPr>
          <a:xfrm>
            <a:off x="11556124" y="6488668"/>
            <a:ext cx="441146" cy="369332"/>
          </a:xfrm>
          <a:prstGeom prst="rect">
            <a:avLst/>
          </a:prstGeom>
          <a:noFill/>
        </p:spPr>
        <p:txBody>
          <a:bodyPr wrap="none" rtlCol="0">
            <a:spAutoFit/>
          </a:bodyPr>
          <a:lstStyle/>
          <a:p>
            <a:r>
              <a:rPr lang="en-US" dirty="0"/>
              <a:t>17</a:t>
            </a:r>
          </a:p>
        </p:txBody>
      </p:sp>
    </p:spTree>
    <p:extLst>
      <p:ext uri="{BB962C8B-B14F-4D97-AF65-F5344CB8AC3E}">
        <p14:creationId xmlns:p14="http://schemas.microsoft.com/office/powerpoint/2010/main" val="2722829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A87D-1779-ED4A-B14C-0D1F6302CAB9}"/>
              </a:ext>
            </a:extLst>
          </p:cNvPr>
          <p:cNvSpPr>
            <a:spLocks noGrp="1"/>
          </p:cNvSpPr>
          <p:nvPr>
            <p:ph type="title"/>
          </p:nvPr>
        </p:nvSpPr>
        <p:spPr/>
        <p:txBody>
          <a:bodyPr/>
          <a:lstStyle/>
          <a:p>
            <a:r>
              <a:rPr lang="en-US" dirty="0"/>
              <a:t>Limitations</a:t>
            </a:r>
          </a:p>
        </p:txBody>
      </p:sp>
      <p:sp>
        <p:nvSpPr>
          <p:cNvPr id="3" name="TextBox 2">
            <a:extLst>
              <a:ext uri="{FF2B5EF4-FFF2-40B4-BE49-F238E27FC236}">
                <a16:creationId xmlns:a16="http://schemas.microsoft.com/office/drawing/2014/main" id="{3B0D05F2-A16D-404A-88F8-0FB4A6BAA964}"/>
              </a:ext>
            </a:extLst>
          </p:cNvPr>
          <p:cNvSpPr txBox="1"/>
          <p:nvPr/>
        </p:nvSpPr>
        <p:spPr>
          <a:xfrm>
            <a:off x="744177" y="1709529"/>
            <a:ext cx="10139171" cy="1938992"/>
          </a:xfrm>
          <a:prstGeom prst="rect">
            <a:avLst/>
          </a:prstGeom>
          <a:noFill/>
        </p:spPr>
        <p:txBody>
          <a:bodyPr wrap="square" rtlCol="0">
            <a:spAutoFit/>
          </a:bodyPr>
          <a:lstStyle/>
          <a:p>
            <a:pPr marL="342900" indent="-342900">
              <a:buFontTx/>
              <a:buChar char="-"/>
            </a:pPr>
            <a:r>
              <a:rPr lang="en-US" sz="2000" dirty="0"/>
              <a:t>Limited ability to </a:t>
            </a:r>
            <a:r>
              <a:rPr lang="en-US" sz="2000" b="1" dirty="0"/>
              <a:t>scale up </a:t>
            </a:r>
            <a:r>
              <a:rPr lang="en-US" sz="2000" dirty="0"/>
              <a:t>DQN model</a:t>
            </a:r>
          </a:p>
          <a:p>
            <a:pPr marL="342900" indent="-342900">
              <a:buFontTx/>
              <a:buChar char="-"/>
            </a:pPr>
            <a:endParaRPr lang="en-US" sz="2000" dirty="0"/>
          </a:p>
          <a:p>
            <a:pPr marL="342900" indent="-342900">
              <a:buFontTx/>
              <a:buChar char="-"/>
            </a:pPr>
            <a:r>
              <a:rPr lang="en-US" sz="2000" dirty="0"/>
              <a:t>Performance improvement of DQN compared with baseline </a:t>
            </a:r>
            <a:r>
              <a:rPr lang="en-US" sz="2000" b="1" dirty="0"/>
              <a:t>limited</a:t>
            </a:r>
          </a:p>
          <a:p>
            <a:pPr marL="342900" indent="-342900">
              <a:buFontTx/>
              <a:buChar char="-"/>
            </a:pPr>
            <a:endParaRPr lang="en-US" sz="2000" dirty="0"/>
          </a:p>
          <a:p>
            <a:pPr marL="342900" indent="-342900">
              <a:buFontTx/>
              <a:buChar char="-"/>
            </a:pPr>
            <a:r>
              <a:rPr lang="en-US" sz="2000" b="1" dirty="0"/>
              <a:t>Full-fledged parametric study</a:t>
            </a:r>
            <a:r>
              <a:rPr lang="en-US" sz="2000" dirty="0"/>
              <a:t> needed to understand interactive effects of different model parameters</a:t>
            </a:r>
          </a:p>
        </p:txBody>
      </p:sp>
      <p:sp>
        <p:nvSpPr>
          <p:cNvPr id="5" name="TextBox 4">
            <a:extLst>
              <a:ext uri="{FF2B5EF4-FFF2-40B4-BE49-F238E27FC236}">
                <a16:creationId xmlns:a16="http://schemas.microsoft.com/office/drawing/2014/main" id="{AB01F0EA-CA5A-C642-97E1-D8EA3E3332A5}"/>
              </a:ext>
            </a:extLst>
          </p:cNvPr>
          <p:cNvSpPr txBox="1"/>
          <p:nvPr/>
        </p:nvSpPr>
        <p:spPr>
          <a:xfrm>
            <a:off x="11556124" y="6488668"/>
            <a:ext cx="441146" cy="369332"/>
          </a:xfrm>
          <a:prstGeom prst="rect">
            <a:avLst/>
          </a:prstGeom>
          <a:noFill/>
        </p:spPr>
        <p:txBody>
          <a:bodyPr wrap="none" rtlCol="0">
            <a:spAutoFit/>
          </a:bodyPr>
          <a:lstStyle/>
          <a:p>
            <a:r>
              <a:rPr lang="en-US" dirty="0"/>
              <a:t>18</a:t>
            </a:r>
          </a:p>
        </p:txBody>
      </p:sp>
    </p:spTree>
    <p:extLst>
      <p:ext uri="{BB962C8B-B14F-4D97-AF65-F5344CB8AC3E}">
        <p14:creationId xmlns:p14="http://schemas.microsoft.com/office/powerpoint/2010/main" val="191559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3464-88B2-5A4C-8EF3-4085B873D670}"/>
              </a:ext>
            </a:extLst>
          </p:cNvPr>
          <p:cNvSpPr>
            <a:spLocks noGrp="1"/>
          </p:cNvSpPr>
          <p:nvPr>
            <p:ph type="title"/>
          </p:nvPr>
        </p:nvSpPr>
        <p:spPr/>
        <p:txBody>
          <a:bodyPr/>
          <a:lstStyle/>
          <a:p>
            <a:r>
              <a:rPr lang="en-US" dirty="0"/>
              <a:t>Statement of Contributions </a:t>
            </a:r>
          </a:p>
        </p:txBody>
      </p:sp>
      <p:sp>
        <p:nvSpPr>
          <p:cNvPr id="3" name="TextBox 2">
            <a:extLst>
              <a:ext uri="{FF2B5EF4-FFF2-40B4-BE49-F238E27FC236}">
                <a16:creationId xmlns:a16="http://schemas.microsoft.com/office/drawing/2014/main" id="{ED31989A-6884-C84F-81FD-6621DC462AAB}"/>
              </a:ext>
            </a:extLst>
          </p:cNvPr>
          <p:cNvSpPr txBox="1"/>
          <p:nvPr/>
        </p:nvSpPr>
        <p:spPr>
          <a:xfrm>
            <a:off x="744177" y="1709529"/>
            <a:ext cx="10139171" cy="3477875"/>
          </a:xfrm>
          <a:prstGeom prst="rect">
            <a:avLst/>
          </a:prstGeom>
          <a:noFill/>
        </p:spPr>
        <p:txBody>
          <a:bodyPr wrap="square" rtlCol="0">
            <a:spAutoFit/>
          </a:bodyPr>
          <a:lstStyle/>
          <a:p>
            <a:r>
              <a:rPr lang="en-US" sz="2000" dirty="0"/>
              <a:t>-</a:t>
            </a:r>
            <a:r>
              <a:rPr lang="en-US" sz="2000" b="1" dirty="0"/>
              <a:t>My role in this research</a:t>
            </a:r>
            <a:r>
              <a:rPr lang="en-US" sz="2000" dirty="0"/>
              <a:t>: </a:t>
            </a:r>
          </a:p>
          <a:p>
            <a:r>
              <a:rPr lang="en-US" sz="2000" dirty="0">
                <a:solidFill>
                  <a:srgbClr val="FF0000"/>
                </a:solidFill>
              </a:rPr>
              <a:t>literature review, algorithm design</a:t>
            </a:r>
          </a:p>
          <a:p>
            <a:r>
              <a:rPr lang="en-US" sz="2000" dirty="0">
                <a:solidFill>
                  <a:srgbClr val="FF0000"/>
                </a:solidFill>
              </a:rPr>
              <a:t>majority of code implementation, results analysis</a:t>
            </a:r>
          </a:p>
          <a:p>
            <a:endParaRPr lang="en-US" sz="2000" dirty="0">
              <a:solidFill>
                <a:srgbClr val="FF0000"/>
              </a:solidFill>
            </a:endParaRPr>
          </a:p>
          <a:p>
            <a:r>
              <a:rPr lang="en-US" sz="2000" b="1" dirty="0"/>
              <a:t>-Professors (</a:t>
            </a:r>
            <a:r>
              <a:rPr lang="en-US" sz="2000" b="1" dirty="0" err="1"/>
              <a:t>Levent</a:t>
            </a:r>
            <a:r>
              <a:rPr lang="en-US" sz="2000" b="1" dirty="0"/>
              <a:t> </a:t>
            </a:r>
            <a:r>
              <a:rPr lang="en-US" sz="2000" b="1" dirty="0" err="1"/>
              <a:t>Burak</a:t>
            </a:r>
            <a:r>
              <a:rPr lang="en-US" sz="2000" b="1" dirty="0"/>
              <a:t> Kara, Barnabas </a:t>
            </a:r>
            <a:r>
              <a:rPr lang="en-US" sz="2000" b="1" dirty="0" err="1"/>
              <a:t>Poczos</a:t>
            </a:r>
            <a:r>
              <a:rPr lang="en-US" sz="2000" b="1" dirty="0"/>
              <a:t>)</a:t>
            </a:r>
            <a:r>
              <a:rPr lang="en-US" sz="2000" dirty="0"/>
              <a:t> gave suggestions and instructions throughout the research</a:t>
            </a:r>
          </a:p>
          <a:p>
            <a:endParaRPr lang="en-US" sz="2000" dirty="0"/>
          </a:p>
          <a:p>
            <a:r>
              <a:rPr lang="en-US" sz="2000" dirty="0"/>
              <a:t>- </a:t>
            </a:r>
            <a:r>
              <a:rPr lang="en-US" sz="2000" b="1" dirty="0"/>
              <a:t>Collaborators</a:t>
            </a:r>
            <a:r>
              <a:rPr lang="en-US" sz="2000" dirty="0"/>
              <a:t>:</a:t>
            </a:r>
          </a:p>
          <a:p>
            <a:r>
              <a:rPr lang="en-US" sz="2000" b="1" dirty="0" err="1"/>
              <a:t>Wentai</a:t>
            </a:r>
            <a:r>
              <a:rPr lang="en-US" sz="2000" b="1" dirty="0"/>
              <a:t> Zhang </a:t>
            </a:r>
            <a:r>
              <a:rPr lang="en-US" sz="2000" dirty="0"/>
              <a:t>(PhD student) helped with algorithm design and code implementation</a:t>
            </a:r>
          </a:p>
          <a:p>
            <a:r>
              <a:rPr lang="en-US" sz="2000" b="1" dirty="0" err="1"/>
              <a:t>Xuliang</a:t>
            </a:r>
            <a:r>
              <a:rPr lang="en-US" sz="2000" b="1" dirty="0"/>
              <a:t> Dong (</a:t>
            </a:r>
            <a:r>
              <a:rPr lang="en-US" sz="2000" dirty="0"/>
              <a:t>Master Student) helped with parametric study</a:t>
            </a:r>
          </a:p>
          <a:p>
            <a:endParaRPr lang="en-US" sz="2000" dirty="0"/>
          </a:p>
        </p:txBody>
      </p:sp>
      <p:sp>
        <p:nvSpPr>
          <p:cNvPr id="4" name="TextBox 3">
            <a:extLst>
              <a:ext uri="{FF2B5EF4-FFF2-40B4-BE49-F238E27FC236}">
                <a16:creationId xmlns:a16="http://schemas.microsoft.com/office/drawing/2014/main" id="{B89809BF-FC6C-754B-A9A7-9B9B26532682}"/>
              </a:ext>
            </a:extLst>
          </p:cNvPr>
          <p:cNvSpPr txBox="1"/>
          <p:nvPr/>
        </p:nvSpPr>
        <p:spPr>
          <a:xfrm>
            <a:off x="11556124" y="6488668"/>
            <a:ext cx="31290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710071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A87D-1779-ED4A-B14C-0D1F6302CAB9}"/>
              </a:ext>
            </a:extLst>
          </p:cNvPr>
          <p:cNvSpPr>
            <a:spLocks noGrp="1"/>
          </p:cNvSpPr>
          <p:nvPr>
            <p:ph type="title"/>
          </p:nvPr>
        </p:nvSpPr>
        <p:spPr/>
        <p:txBody>
          <a:bodyPr/>
          <a:lstStyle/>
          <a:p>
            <a:r>
              <a:rPr lang="en-US" dirty="0"/>
              <a:t>Conclusions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B0D05F2-A16D-404A-88F8-0FB4A6BAA964}"/>
                  </a:ext>
                </a:extLst>
              </p:cNvPr>
              <p:cNvSpPr txBox="1"/>
              <p:nvPr/>
            </p:nvSpPr>
            <p:spPr>
              <a:xfrm>
                <a:off x="744177" y="1709529"/>
                <a:ext cx="10139171" cy="2862322"/>
              </a:xfrm>
              <a:prstGeom prst="rect">
                <a:avLst/>
              </a:prstGeom>
              <a:noFill/>
            </p:spPr>
            <p:txBody>
              <a:bodyPr wrap="square" rtlCol="0">
                <a:spAutoFit/>
              </a:bodyPr>
              <a:lstStyle/>
              <a:p>
                <a:pPr marL="342900" indent="-342900">
                  <a:buFontTx/>
                  <a:buChar char="-"/>
                </a:pPr>
                <a:r>
                  <a:rPr lang="en-US" sz="2000" dirty="0"/>
                  <a:t>This work made a first successful attempt in formulating global routing as a DRL problem, and achieved superior performance compared with baseline by using </a:t>
                </a:r>
                <a:r>
                  <a:rPr lang="en-US" sz="2000" b="1" dirty="0"/>
                  <a:t>DQN</a:t>
                </a:r>
              </a:p>
              <a:p>
                <a:pPr marL="342900" indent="-342900">
                  <a:buFontTx/>
                  <a:buChar char="-"/>
                </a:pPr>
                <a:endParaRPr lang="en-US" sz="2000" b="1" dirty="0"/>
              </a:p>
              <a:p>
                <a:pPr marL="342900" indent="-342900">
                  <a:buFontTx/>
                  <a:buChar char="-"/>
                </a:pPr>
                <a:r>
                  <a:rPr lang="en-US" sz="2000" dirty="0"/>
                  <a:t>DQN </a:t>
                </a:r>
                <a:r>
                  <a:rPr lang="en-US" sz="2000" b="1" dirty="0"/>
                  <a:t>model parameters</a:t>
                </a:r>
                <a:r>
                  <a:rPr lang="en-US" sz="2000" dirty="0"/>
                  <a:t> including batch size, learning rate, network structures, </a:t>
                </a:r>
                <a14:m>
                  <m:oMath xmlns:m="http://schemas.openxmlformats.org/officeDocument/2006/math">
                    <m:r>
                      <a:rPr lang="en-US" sz="2000" i="1" smtClean="0">
                        <a:latin typeface="Cambria Math" panose="02040503050406030204" pitchFamily="18" charset="0"/>
                        <a:ea typeface="Cambria Math" panose="02040503050406030204" pitchFamily="18" charset="0"/>
                      </a:rPr>
                      <m:t>𝜀</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𝛾</m:t>
                    </m:r>
                  </m:oMath>
                </a14:m>
                <a:r>
                  <a:rPr lang="en-US" sz="2000" dirty="0"/>
                  <a:t> and burn-in memory choice are </a:t>
                </a:r>
                <a:r>
                  <a:rPr lang="en-US" sz="2000" b="1" dirty="0"/>
                  <a:t>fine-tuned</a:t>
                </a:r>
                <a:r>
                  <a:rPr lang="en-US" sz="2000" dirty="0"/>
                  <a:t> to enhance model performance and understand its working mechanism</a:t>
                </a:r>
              </a:p>
              <a:p>
                <a:pPr marL="342900" indent="-342900">
                  <a:buFontTx/>
                  <a:buChar char="-"/>
                </a:pPr>
                <a:endParaRPr lang="en-US" sz="2000" dirty="0"/>
              </a:p>
              <a:p>
                <a:pPr marL="342900" indent="-342900">
                  <a:buFontTx/>
                  <a:buChar char="-"/>
                </a:pPr>
                <a:r>
                  <a:rPr lang="en-US" sz="2000" dirty="0"/>
                  <a:t>The </a:t>
                </a:r>
                <a:r>
                  <a:rPr lang="en-US" sz="2000" b="1" dirty="0"/>
                  <a:t>conjoint optimization mechanism </a:t>
                </a:r>
                <a:r>
                  <a:rPr lang="en-US" sz="2000" dirty="0"/>
                  <a:t>of DQN model is validated by experiments and analyzed </a:t>
                </a:r>
              </a:p>
            </p:txBody>
          </p:sp>
        </mc:Choice>
        <mc:Fallback xmlns="">
          <p:sp>
            <p:nvSpPr>
              <p:cNvPr id="3" name="TextBox 2">
                <a:extLst>
                  <a:ext uri="{FF2B5EF4-FFF2-40B4-BE49-F238E27FC236}">
                    <a16:creationId xmlns:a16="http://schemas.microsoft.com/office/drawing/2014/main" id="{3B0D05F2-A16D-404A-88F8-0FB4A6BAA964}"/>
                  </a:ext>
                </a:extLst>
              </p:cNvPr>
              <p:cNvSpPr txBox="1">
                <a:spLocks noRot="1" noChangeAspect="1" noMove="1" noResize="1" noEditPoints="1" noAdjustHandles="1" noChangeArrowheads="1" noChangeShapeType="1" noTextEdit="1"/>
              </p:cNvSpPr>
              <p:nvPr/>
            </p:nvSpPr>
            <p:spPr>
              <a:xfrm>
                <a:off x="744177" y="1709529"/>
                <a:ext cx="10139171" cy="2862322"/>
              </a:xfrm>
              <a:prstGeom prst="rect">
                <a:avLst/>
              </a:prstGeom>
              <a:blipFill>
                <a:blip r:embed="rId3"/>
                <a:stretch>
                  <a:fillRect l="-501" t="-885" b="-265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B01F0EA-CA5A-C642-97E1-D8EA3E3332A5}"/>
              </a:ext>
            </a:extLst>
          </p:cNvPr>
          <p:cNvSpPr txBox="1"/>
          <p:nvPr/>
        </p:nvSpPr>
        <p:spPr>
          <a:xfrm>
            <a:off x="11556124" y="6488668"/>
            <a:ext cx="441146" cy="369332"/>
          </a:xfrm>
          <a:prstGeom prst="rect">
            <a:avLst/>
          </a:prstGeom>
          <a:noFill/>
        </p:spPr>
        <p:txBody>
          <a:bodyPr wrap="none" rtlCol="0">
            <a:spAutoFit/>
          </a:bodyPr>
          <a:lstStyle/>
          <a:p>
            <a:r>
              <a:rPr lang="en-US" dirty="0"/>
              <a:t>19</a:t>
            </a:r>
          </a:p>
        </p:txBody>
      </p:sp>
    </p:spTree>
    <p:extLst>
      <p:ext uri="{BB962C8B-B14F-4D97-AF65-F5344CB8AC3E}">
        <p14:creationId xmlns:p14="http://schemas.microsoft.com/office/powerpoint/2010/main" val="3710675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98D9-3C80-3640-9EE1-13D39BAE3BF0}"/>
              </a:ext>
            </a:extLst>
          </p:cNvPr>
          <p:cNvSpPr>
            <a:spLocks noGrp="1"/>
          </p:cNvSpPr>
          <p:nvPr>
            <p:ph type="title"/>
          </p:nvPr>
        </p:nvSpPr>
        <p:spPr>
          <a:xfrm>
            <a:off x="2654035" y="626165"/>
            <a:ext cx="7199242" cy="2802835"/>
          </a:xfrm>
        </p:spPr>
        <p:txBody>
          <a:bodyPr/>
          <a:lstStyle/>
          <a:p>
            <a:r>
              <a:rPr lang="en-US" sz="9600" dirty="0"/>
              <a:t>Thank you!</a:t>
            </a:r>
          </a:p>
        </p:txBody>
      </p:sp>
      <p:pic>
        <p:nvPicPr>
          <p:cNvPr id="4" name="Picture 3">
            <a:extLst>
              <a:ext uri="{FF2B5EF4-FFF2-40B4-BE49-F238E27FC236}">
                <a16:creationId xmlns:a16="http://schemas.microsoft.com/office/drawing/2014/main" id="{E0C9ABB2-4944-FD41-9EA6-C8CE276CD807}"/>
              </a:ext>
            </a:extLst>
          </p:cNvPr>
          <p:cNvPicPr>
            <a:picLocks noChangeAspect="1"/>
          </p:cNvPicPr>
          <p:nvPr/>
        </p:nvPicPr>
        <p:blipFill>
          <a:blip r:embed="rId3"/>
          <a:stretch>
            <a:fillRect/>
          </a:stretch>
        </p:blipFill>
        <p:spPr>
          <a:xfrm>
            <a:off x="2210824" y="3429000"/>
            <a:ext cx="2883040" cy="1506388"/>
          </a:xfrm>
          <a:prstGeom prst="rect">
            <a:avLst/>
          </a:prstGeom>
        </p:spPr>
      </p:pic>
      <p:pic>
        <p:nvPicPr>
          <p:cNvPr id="5" name="Picture 4">
            <a:extLst>
              <a:ext uri="{FF2B5EF4-FFF2-40B4-BE49-F238E27FC236}">
                <a16:creationId xmlns:a16="http://schemas.microsoft.com/office/drawing/2014/main" id="{692871DA-2094-9440-8878-FC026EF9933F}"/>
              </a:ext>
            </a:extLst>
          </p:cNvPr>
          <p:cNvPicPr>
            <a:picLocks noChangeAspect="1"/>
          </p:cNvPicPr>
          <p:nvPr/>
        </p:nvPicPr>
        <p:blipFill>
          <a:blip r:embed="rId4"/>
          <a:stretch>
            <a:fillRect/>
          </a:stretch>
        </p:blipFill>
        <p:spPr>
          <a:xfrm>
            <a:off x="7486916" y="3524974"/>
            <a:ext cx="2366361" cy="1410414"/>
          </a:xfrm>
          <a:prstGeom prst="rect">
            <a:avLst/>
          </a:prstGeom>
        </p:spPr>
      </p:pic>
      <p:sp>
        <p:nvSpPr>
          <p:cNvPr id="7" name="TextBox 6">
            <a:extLst>
              <a:ext uri="{FF2B5EF4-FFF2-40B4-BE49-F238E27FC236}">
                <a16:creationId xmlns:a16="http://schemas.microsoft.com/office/drawing/2014/main" id="{C5C3CAF1-3734-A14B-9E32-6B01CF7E2BA1}"/>
              </a:ext>
            </a:extLst>
          </p:cNvPr>
          <p:cNvSpPr txBox="1"/>
          <p:nvPr/>
        </p:nvSpPr>
        <p:spPr>
          <a:xfrm>
            <a:off x="11556124" y="6488668"/>
            <a:ext cx="441146" cy="369332"/>
          </a:xfrm>
          <a:prstGeom prst="rect">
            <a:avLst/>
          </a:prstGeom>
          <a:noFill/>
        </p:spPr>
        <p:txBody>
          <a:bodyPr wrap="none" rtlCol="0">
            <a:spAutoFit/>
          </a:bodyPr>
          <a:lstStyle/>
          <a:p>
            <a:r>
              <a:rPr lang="en-US" dirty="0"/>
              <a:t>20</a:t>
            </a:r>
          </a:p>
        </p:txBody>
      </p:sp>
    </p:spTree>
    <p:extLst>
      <p:ext uri="{BB962C8B-B14F-4D97-AF65-F5344CB8AC3E}">
        <p14:creationId xmlns:p14="http://schemas.microsoft.com/office/powerpoint/2010/main" val="3466338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145CF-742E-EC4D-B15E-5A807E522EDA}"/>
              </a:ext>
            </a:extLst>
          </p:cNvPr>
          <p:cNvSpPr>
            <a:spLocks noGrp="1"/>
          </p:cNvSpPr>
          <p:nvPr>
            <p:ph type="title"/>
          </p:nvPr>
        </p:nvSpPr>
        <p:spPr/>
        <p:txBody>
          <a:bodyPr/>
          <a:lstStyle/>
          <a:p>
            <a:r>
              <a:rPr lang="en-US" dirty="0"/>
              <a:t>Backup Slides – Specific Math Formulation of Graph problem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0247126-790D-1445-BC5A-92144620ECA2}"/>
                  </a:ext>
                </a:extLst>
              </p:cNvPr>
              <p:cNvSpPr txBox="1"/>
              <p:nvPr/>
            </p:nvSpPr>
            <p:spPr>
              <a:xfrm>
                <a:off x="2852061" y="1295400"/>
                <a:ext cx="6487878" cy="4708981"/>
              </a:xfrm>
              <a:prstGeom prst="rect">
                <a:avLst/>
              </a:prstGeom>
              <a:noFill/>
              <a:ln w="28575">
                <a:noFill/>
              </a:ln>
            </p:spPr>
            <p:txBody>
              <a:bodyPr wrap="square" rtlCol="0">
                <a:spAutoFit/>
              </a:bodyPr>
              <a:lstStyle/>
              <a:p>
                <a:r>
                  <a:rPr lang="en-US" dirty="0">
                    <a:latin typeface="Arial" panose="020B0604020202020204" pitchFamily="34" charset="0"/>
                    <a:cs typeface="Arial" panose="020B0604020202020204" pitchFamily="34" charset="0"/>
                  </a:rPr>
                  <a:t>Math Formulation:</a:t>
                </a:r>
              </a:p>
              <a:p>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Grid Graph </a:t>
                </a:r>
                <a:r>
                  <a:rPr lang="en-US" b="1" i="1" dirty="0">
                    <a:latin typeface="Arial" panose="020B0604020202020204" pitchFamily="34" charset="0"/>
                    <a:cs typeface="Arial" panose="020B0604020202020204" pitchFamily="34" charset="0"/>
                  </a:rPr>
                  <a:t>G(V,E)</a:t>
                </a:r>
              </a:p>
              <a:p>
                <a:r>
                  <a:rPr lang="en-US" i="1" dirty="0">
                    <a:latin typeface="Arial" panose="020B0604020202020204" pitchFamily="34" charset="0"/>
                    <a:cs typeface="Arial" panose="020B0604020202020204" pitchFamily="34" charset="0"/>
                  </a:rPr>
                  <a:t>v</a:t>
                </a:r>
                <a:r>
                  <a:rPr lang="en-US" i="1" baseline="-25000" dirty="0">
                    <a:latin typeface="Arial" panose="020B0604020202020204" pitchFamily="34" charset="0"/>
                    <a:cs typeface="Arial" panose="020B0604020202020204" pitchFamily="34" charset="0"/>
                  </a:rPr>
                  <a:t>i</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rectangular region of chip (</a:t>
                </a:r>
                <a:r>
                  <a:rPr lang="en-US" dirty="0" err="1">
                    <a:latin typeface="Arial" panose="020B0604020202020204" pitchFamily="34" charset="0"/>
                    <a:cs typeface="Arial" panose="020B0604020202020204" pitchFamily="34" charset="0"/>
                  </a:rPr>
                  <a:t>Gcell</a:t>
                </a:r>
                <a:r>
                  <a:rPr lang="en-US" dirty="0">
                    <a:latin typeface="Arial" panose="020B0604020202020204" pitchFamily="34" charset="0"/>
                    <a:cs typeface="Arial" panose="020B0604020202020204" pitchFamily="34" charset="0"/>
                  </a:rPr>
                  <a:t>/ Global Routing tile)</a:t>
                </a:r>
              </a:p>
              <a:p>
                <a:r>
                  <a:rPr lang="en-US" i="1" dirty="0" err="1">
                    <a:latin typeface="Arial" panose="020B0604020202020204" pitchFamily="34" charset="0"/>
                    <a:cs typeface="Arial" panose="020B0604020202020204" pitchFamily="34" charset="0"/>
                  </a:rPr>
                  <a:t>e</a:t>
                </a:r>
                <a:r>
                  <a:rPr lang="en-US" i="1" baseline="-25000" dirty="0" err="1">
                    <a:latin typeface="Arial" panose="020B0604020202020204" pitchFamily="34" charset="0"/>
                    <a:cs typeface="Arial" panose="020B0604020202020204" pitchFamily="34" charset="0"/>
                  </a:rPr>
                  <a:t>ij</a:t>
                </a:r>
                <a:r>
                  <a:rPr lang="en-US" dirty="0">
                    <a:latin typeface="Arial" panose="020B0604020202020204" pitchFamily="34" charset="0"/>
                    <a:cs typeface="Arial" panose="020B0604020202020204" pitchFamily="34" charset="0"/>
                  </a:rPr>
                  <a:t> – boundary between </a:t>
                </a:r>
                <a:r>
                  <a:rPr lang="en-US" i="1" dirty="0">
                    <a:latin typeface="Arial" panose="020B0604020202020204" pitchFamily="34" charset="0"/>
                    <a:cs typeface="Arial" panose="020B0604020202020204" pitchFamily="34" charset="0"/>
                  </a:rPr>
                  <a:t>v</a:t>
                </a:r>
                <a:r>
                  <a:rPr lang="en-US" i="1" baseline="-25000" dirty="0">
                    <a:latin typeface="Arial" panose="020B0604020202020204" pitchFamily="34" charset="0"/>
                    <a:cs typeface="Arial" panose="020B0604020202020204" pitchFamily="34" charset="0"/>
                  </a:rPr>
                  <a:t>i</a:t>
                </a:r>
                <a:r>
                  <a:rPr lang="en-US" i="1" dirty="0">
                    <a:latin typeface="Arial" panose="020B0604020202020204" pitchFamily="34" charset="0"/>
                    <a:cs typeface="Arial" panose="020B0604020202020204" pitchFamily="34" charset="0"/>
                  </a:rPr>
                  <a:t> and </a:t>
                </a:r>
                <a:r>
                  <a:rPr lang="en-US" i="1" dirty="0" err="1">
                    <a:latin typeface="Arial" panose="020B0604020202020204" pitchFamily="34" charset="0"/>
                    <a:cs typeface="Arial" panose="020B0604020202020204" pitchFamily="34" charset="0"/>
                  </a:rPr>
                  <a:t>v</a:t>
                </a:r>
                <a:r>
                  <a:rPr lang="en-US" i="1" baseline="-25000" dirty="0" err="1">
                    <a:latin typeface="Arial" panose="020B0604020202020204" pitchFamily="34" charset="0"/>
                    <a:cs typeface="Arial" panose="020B0604020202020204" pitchFamily="34" charset="0"/>
                  </a:rPr>
                  <a:t>j</a:t>
                </a:r>
                <a:r>
                  <a:rPr lang="en-US" i="1" dirty="0">
                    <a:latin typeface="Arial" panose="020B0604020202020204" pitchFamily="34" charset="0"/>
                    <a:cs typeface="Arial" panose="020B0604020202020204" pitchFamily="34" charset="0"/>
                  </a:rPr>
                  <a:t> </a:t>
                </a:r>
              </a:p>
              <a:p>
                <a:r>
                  <a:rPr lang="en-US" i="1" dirty="0" err="1">
                    <a:latin typeface="Arial" panose="020B0604020202020204" pitchFamily="34" charset="0"/>
                    <a:cs typeface="Arial" panose="020B0604020202020204" pitchFamily="34" charset="0"/>
                  </a:rPr>
                  <a:t>c</a:t>
                </a:r>
                <a:r>
                  <a:rPr lang="en-US" i="1" baseline="-25000" dirty="0" err="1">
                    <a:latin typeface="Arial" panose="020B0604020202020204" pitchFamily="34" charset="0"/>
                    <a:cs typeface="Arial" panose="020B0604020202020204" pitchFamily="34" charset="0"/>
                  </a:rPr>
                  <a:t>ij</a:t>
                </a:r>
                <a:r>
                  <a:rPr lang="en-US" dirty="0">
                    <a:latin typeface="Arial" panose="020B0604020202020204" pitchFamily="34" charset="0"/>
                    <a:cs typeface="Arial" panose="020B0604020202020204" pitchFamily="34" charset="0"/>
                  </a:rPr>
                  <a:t> – assigned capacity of </a:t>
                </a:r>
                <a:r>
                  <a:rPr lang="en-US" i="1" dirty="0" err="1">
                    <a:latin typeface="Arial" panose="020B0604020202020204" pitchFamily="34" charset="0"/>
                    <a:cs typeface="Arial" panose="020B0604020202020204" pitchFamily="34" charset="0"/>
                  </a:rPr>
                  <a:t>e</a:t>
                </a:r>
                <a:r>
                  <a:rPr lang="en-US" i="1" baseline="-25000" dirty="0" err="1">
                    <a:latin typeface="Arial" panose="020B0604020202020204" pitchFamily="34" charset="0"/>
                    <a:cs typeface="Arial" panose="020B0604020202020204" pitchFamily="34" charset="0"/>
                  </a:rPr>
                  <a:t>ij</a:t>
                </a:r>
                <a:r>
                  <a:rPr lang="en-US" i="1" baseline="-25000"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a:t>
                </a:r>
                <a:r>
                  <a:rPr lang="en-US" i="1" dirty="0" err="1">
                    <a:latin typeface="Arial" panose="020B0604020202020204" pitchFamily="34" charset="0"/>
                    <a:cs typeface="Arial" panose="020B0604020202020204" pitchFamily="34" charset="0"/>
                  </a:rPr>
                  <a:t>c</a:t>
                </a:r>
                <a:r>
                  <a:rPr lang="en-US" i="1" baseline="-25000" dirty="0" err="1">
                    <a:latin typeface="Arial" panose="020B0604020202020204" pitchFamily="34" charset="0"/>
                    <a:cs typeface="Arial" panose="020B0604020202020204" pitchFamily="34" charset="0"/>
                  </a:rPr>
                  <a:t>ij</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𝑍</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oMath>
                </a14:m>
                <a:r>
                  <a:rPr lang="en-US" i="1" dirty="0">
                    <a:latin typeface="Arial" panose="020B0604020202020204" pitchFamily="34" charset="0"/>
                    <a:cs typeface="Arial" panose="020B0604020202020204" pitchFamily="34" charset="0"/>
                  </a:rPr>
                  <a:t>) </a:t>
                </a:r>
              </a:p>
              <a:p>
                <a:r>
                  <a:rPr lang="en-US" i="1" dirty="0" err="1">
                    <a:latin typeface="Arial" panose="020B0604020202020204" pitchFamily="34" charset="0"/>
                    <a:cs typeface="Arial" panose="020B0604020202020204" pitchFamily="34" charset="0"/>
                  </a:rPr>
                  <a:t>of</a:t>
                </a:r>
                <a:r>
                  <a:rPr lang="en-US" i="1" baseline="-25000" dirty="0" err="1">
                    <a:latin typeface="Arial" panose="020B0604020202020204" pitchFamily="34" charset="0"/>
                    <a:cs typeface="Arial" panose="020B0604020202020204" pitchFamily="34" charset="0"/>
                  </a:rPr>
                  <a:t>ij</a:t>
                </a:r>
                <a:r>
                  <a:rPr lang="en-US" i="1" baseline="-250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exceeded number of wire crossings of </a:t>
                </a:r>
                <a:r>
                  <a:rPr lang="en-US" i="1" dirty="0" err="1">
                    <a:latin typeface="Arial" panose="020B0604020202020204" pitchFamily="34" charset="0"/>
                    <a:cs typeface="Arial" panose="020B0604020202020204" pitchFamily="34" charset="0"/>
                  </a:rPr>
                  <a:t>e</a:t>
                </a:r>
                <a:r>
                  <a:rPr lang="en-US" i="1" baseline="-25000" dirty="0" err="1">
                    <a:latin typeface="Arial" panose="020B0604020202020204" pitchFamily="34" charset="0"/>
                    <a:cs typeface="Arial" panose="020B0604020202020204" pitchFamily="34" charset="0"/>
                  </a:rPr>
                  <a:t>ij</a:t>
                </a:r>
                <a:r>
                  <a:rPr lang="en-US" i="1" baseline="-250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overflow</a:t>
                </a:r>
                <a:r>
                  <a:rPr lang="en-US" dirty="0">
                    <a:latin typeface="Arial" panose="020B0604020202020204" pitchFamily="34" charset="0"/>
                    <a:cs typeface="Arial" panose="020B0604020202020204" pitchFamily="34" charset="0"/>
                  </a:rPr>
                  <a:t>)</a:t>
                </a:r>
              </a:p>
              <a:p>
                <a:endParaRPr lang="en-US" i="1" baseline="-25000"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Input</a:t>
                </a:r>
                <a:r>
                  <a:rPr lang="en-US" dirty="0">
                    <a:latin typeface="Arial" panose="020B0604020202020204" pitchFamily="34" charset="0"/>
                    <a:cs typeface="Arial" panose="020B0604020202020204" pitchFamily="34" charset="0"/>
                  </a:rPr>
                  <a:t>: certain number of nets, each has certain number of pins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Goal</a:t>
                </a:r>
                <a:r>
                  <a:rPr lang="en-US" dirty="0">
                    <a:latin typeface="Arial" panose="020B0604020202020204" pitchFamily="34" charset="0"/>
                    <a:cs typeface="Arial" panose="020B0604020202020204" pitchFamily="34" charset="0"/>
                  </a:rPr>
                  <a:t>: find wiring paths that connects the pins of each net in </a:t>
                </a:r>
                <a:r>
                  <a:rPr lang="en-US" i="1" dirty="0">
                    <a:latin typeface="Arial" panose="020B0604020202020204" pitchFamily="34" charset="0"/>
                    <a:cs typeface="Arial" panose="020B0604020202020204" pitchFamily="34" charset="0"/>
                  </a:rPr>
                  <a:t>G(V,E)</a:t>
                </a:r>
              </a:p>
              <a:p>
                <a:endParaRPr lang="en-US" i="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Objective function</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 total </a:t>
                </a:r>
                <a:r>
                  <a:rPr lang="en-US" i="1" dirty="0">
                    <a:latin typeface="Arial" panose="020B0604020202020204" pitchFamily="34" charset="0"/>
                    <a:cs typeface="Arial" panose="020B0604020202020204" pitchFamily="34" charset="0"/>
                  </a:rPr>
                  <a:t>overflow</a:t>
                </a:r>
                <a:r>
                  <a:rPr lang="en-US" dirty="0">
                    <a:latin typeface="Arial" panose="020B0604020202020204" pitchFamily="34" charset="0"/>
                    <a:cs typeface="Arial" panose="020B0604020202020204" pitchFamily="34" charset="0"/>
                  </a:rPr>
                  <a:t> (OF)</a:t>
                </a:r>
              </a:p>
              <a:p>
                <a:r>
                  <a:rPr lang="en-US" dirty="0">
                    <a:latin typeface="Arial" panose="020B0604020202020204" pitchFamily="34" charset="0"/>
                    <a:cs typeface="Arial" panose="020B0604020202020204" pitchFamily="34" charset="0"/>
                  </a:rPr>
                  <a:t>(2) total </a:t>
                </a:r>
                <a:r>
                  <a:rPr lang="en-US" i="1" dirty="0">
                    <a:latin typeface="Arial" panose="020B0604020202020204" pitchFamily="34" charset="0"/>
                    <a:cs typeface="Arial" panose="020B0604020202020204" pitchFamily="34" charset="0"/>
                  </a:rPr>
                  <a:t>wirelength</a:t>
                </a:r>
                <a:r>
                  <a:rPr lang="en-US" dirty="0">
                    <a:latin typeface="Arial" panose="020B0604020202020204" pitchFamily="34" charset="0"/>
                    <a:cs typeface="Arial" panose="020B0604020202020204" pitchFamily="34" charset="0"/>
                  </a:rPr>
                  <a:t> (WL)</a:t>
                </a:r>
              </a:p>
            </p:txBody>
          </p:sp>
        </mc:Choice>
        <mc:Fallback xmlns="">
          <p:sp>
            <p:nvSpPr>
              <p:cNvPr id="3" name="TextBox 2">
                <a:extLst>
                  <a:ext uri="{FF2B5EF4-FFF2-40B4-BE49-F238E27FC236}">
                    <a16:creationId xmlns:a16="http://schemas.microsoft.com/office/drawing/2014/main" id="{30247126-790D-1445-BC5A-92144620ECA2}"/>
                  </a:ext>
                </a:extLst>
              </p:cNvPr>
              <p:cNvSpPr txBox="1">
                <a:spLocks noRot="1" noChangeAspect="1" noMove="1" noResize="1" noEditPoints="1" noAdjustHandles="1" noChangeArrowheads="1" noChangeShapeType="1" noTextEdit="1"/>
              </p:cNvSpPr>
              <p:nvPr/>
            </p:nvSpPr>
            <p:spPr>
              <a:xfrm>
                <a:off x="2852061" y="1295400"/>
                <a:ext cx="6487878" cy="4708981"/>
              </a:xfrm>
              <a:prstGeom prst="rect">
                <a:avLst/>
              </a:prstGeom>
              <a:blipFill>
                <a:blip r:embed="rId2"/>
                <a:stretch>
                  <a:fillRect l="-783" t="-538" b="-806"/>
                </a:stretch>
              </a:blipFill>
              <a:ln w="28575">
                <a:noFill/>
              </a:ln>
            </p:spPr>
            <p:txBody>
              <a:bodyPr/>
              <a:lstStyle/>
              <a:p>
                <a:r>
                  <a:rPr lang="en-US">
                    <a:noFill/>
                  </a:rPr>
                  <a:t> </a:t>
                </a:r>
              </a:p>
            </p:txBody>
          </p:sp>
        </mc:Fallback>
      </mc:AlternateContent>
    </p:spTree>
    <p:extLst>
      <p:ext uri="{BB962C8B-B14F-4D97-AF65-F5344CB8AC3E}">
        <p14:creationId xmlns:p14="http://schemas.microsoft.com/office/powerpoint/2010/main" val="277844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9DF2-601A-724E-ACB2-9915F74D6EFB}"/>
              </a:ext>
            </a:extLst>
          </p:cNvPr>
          <p:cNvSpPr>
            <a:spLocks noGrp="1"/>
          </p:cNvSpPr>
          <p:nvPr>
            <p:ph type="title"/>
          </p:nvPr>
        </p:nvSpPr>
        <p:spPr/>
        <p:txBody>
          <a:bodyPr/>
          <a:lstStyle/>
          <a:p>
            <a:r>
              <a:rPr lang="en-US" dirty="0"/>
              <a:t>Backup Slides – Introduction DRL details</a:t>
            </a:r>
          </a:p>
        </p:txBody>
      </p:sp>
      <p:sp>
        <p:nvSpPr>
          <p:cNvPr id="3" name="Rectangle 2">
            <a:extLst>
              <a:ext uri="{FF2B5EF4-FFF2-40B4-BE49-F238E27FC236}">
                <a16:creationId xmlns:a16="http://schemas.microsoft.com/office/drawing/2014/main" id="{F46E9EEE-15C9-084A-8807-4C04C0DD43C2}"/>
              </a:ext>
            </a:extLst>
          </p:cNvPr>
          <p:cNvSpPr/>
          <p:nvPr/>
        </p:nvSpPr>
        <p:spPr>
          <a:xfrm>
            <a:off x="609600" y="975726"/>
            <a:ext cx="11422742" cy="369332"/>
          </a:xfrm>
          <a:prstGeom prst="rect">
            <a:avLst/>
          </a:prstGeom>
        </p:spPr>
        <p:txBody>
          <a:bodyPr wrap="none">
            <a:spAutoFit/>
          </a:bodyPr>
          <a:lstStyle/>
          <a:p>
            <a:r>
              <a:rPr lang="en-US" dirty="0">
                <a:solidFill>
                  <a:srgbClr val="FF0000"/>
                </a:solidFill>
              </a:rPr>
              <a:t>The goal of this work is to formulate and solve global routing as a DRL problem, and analyze why it works well</a:t>
            </a:r>
          </a:p>
        </p:txBody>
      </p:sp>
      <p:sp>
        <p:nvSpPr>
          <p:cNvPr id="4" name="Rectangle 3">
            <a:extLst>
              <a:ext uri="{FF2B5EF4-FFF2-40B4-BE49-F238E27FC236}">
                <a16:creationId xmlns:a16="http://schemas.microsoft.com/office/drawing/2014/main" id="{C7EE9F1C-58F9-4E40-BCCB-5A20CE9D33AA}"/>
              </a:ext>
            </a:extLst>
          </p:cNvPr>
          <p:cNvSpPr/>
          <p:nvPr/>
        </p:nvSpPr>
        <p:spPr>
          <a:xfrm>
            <a:off x="609600" y="1326861"/>
            <a:ext cx="7853432" cy="369332"/>
          </a:xfrm>
          <a:prstGeom prst="rect">
            <a:avLst/>
          </a:prstGeom>
        </p:spPr>
        <p:txBody>
          <a:bodyPr wrap="none">
            <a:spAutoFit/>
          </a:bodyPr>
          <a:lstStyle/>
          <a:p>
            <a:pPr marL="285750" indent="-285750">
              <a:buFont typeface="Arial" panose="020B0604020202020204" pitchFamily="34" charset="0"/>
              <a:buChar char="•"/>
            </a:pPr>
            <a:r>
              <a:rPr lang="en-US" b="1" dirty="0"/>
              <a:t>Deep Reinforcement Learning: </a:t>
            </a:r>
            <a:r>
              <a:rPr lang="en-US" dirty="0"/>
              <a:t>reinforcement learning + deep learning</a:t>
            </a:r>
            <a:endParaRPr lang="en-US" b="1" dirty="0"/>
          </a:p>
        </p:txBody>
      </p:sp>
      <p:sp>
        <p:nvSpPr>
          <p:cNvPr id="5" name="TextBox 4">
            <a:extLst>
              <a:ext uri="{FF2B5EF4-FFF2-40B4-BE49-F238E27FC236}">
                <a16:creationId xmlns:a16="http://schemas.microsoft.com/office/drawing/2014/main" id="{15B0B13D-34EA-7E43-9C6D-429787449E29}"/>
              </a:ext>
            </a:extLst>
          </p:cNvPr>
          <p:cNvSpPr txBox="1"/>
          <p:nvPr/>
        </p:nvSpPr>
        <p:spPr>
          <a:xfrm>
            <a:off x="1537533" y="1723903"/>
            <a:ext cx="8154794" cy="1015663"/>
          </a:xfrm>
          <a:prstGeom prst="rect">
            <a:avLst/>
          </a:prstGeom>
          <a:noFill/>
          <a:ln w="28575">
            <a:solidFill>
              <a:srgbClr val="7030A0"/>
            </a:solidFill>
          </a:ln>
        </p:spPr>
        <p:txBody>
          <a:bodyPr wrap="square" rtlCol="0">
            <a:spAutoFit/>
          </a:bodyPr>
          <a:lstStyle/>
          <a:p>
            <a:r>
              <a:rPr lang="en-US" sz="2000" b="1" dirty="0"/>
              <a:t>Reinforcement Learning [1]</a:t>
            </a:r>
            <a:endParaRPr lang="en-US" sz="2000" dirty="0"/>
          </a:p>
          <a:p>
            <a:r>
              <a:rPr lang="en-US" sz="2000" b="1" dirty="0"/>
              <a:t>Task</a:t>
            </a:r>
            <a:r>
              <a:rPr lang="en-US" sz="2000" dirty="0"/>
              <a:t>: learning what to do </a:t>
            </a:r>
          </a:p>
          <a:p>
            <a:r>
              <a:rPr lang="en-US" sz="2000" b="1" dirty="0"/>
              <a:t>Key elements</a:t>
            </a:r>
            <a:r>
              <a:rPr lang="en-US" sz="2000" dirty="0"/>
              <a:t>: action, state, reward</a:t>
            </a:r>
          </a:p>
        </p:txBody>
      </p:sp>
      <p:sp>
        <p:nvSpPr>
          <p:cNvPr id="6" name="Rectangle 5">
            <a:extLst>
              <a:ext uri="{FF2B5EF4-FFF2-40B4-BE49-F238E27FC236}">
                <a16:creationId xmlns:a16="http://schemas.microsoft.com/office/drawing/2014/main" id="{39CD7A59-862B-A94D-ACD3-45031AFC4716}"/>
              </a:ext>
            </a:extLst>
          </p:cNvPr>
          <p:cNvSpPr/>
          <p:nvPr/>
        </p:nvSpPr>
        <p:spPr>
          <a:xfrm>
            <a:off x="0" y="6514055"/>
            <a:ext cx="6096000" cy="246221"/>
          </a:xfrm>
          <a:prstGeom prst="rect">
            <a:avLst/>
          </a:prstGeom>
        </p:spPr>
        <p:txBody>
          <a:bodyPr>
            <a:spAutoFit/>
          </a:bodyPr>
          <a:lstStyle/>
          <a:p>
            <a:r>
              <a:rPr lang="en-US" sz="1000" dirty="0">
                <a:solidFill>
                  <a:srgbClr val="222222"/>
                </a:solidFill>
                <a:latin typeface="Arial" panose="020B0604020202020204" pitchFamily="34" charset="0"/>
              </a:rPr>
              <a:t>[1] Sutton, R. S., &amp; </a:t>
            </a:r>
            <a:r>
              <a:rPr lang="en-US" sz="1000" dirty="0" err="1">
                <a:solidFill>
                  <a:srgbClr val="222222"/>
                </a:solidFill>
                <a:latin typeface="Arial" panose="020B0604020202020204" pitchFamily="34" charset="0"/>
              </a:rPr>
              <a:t>Barto</a:t>
            </a:r>
            <a:r>
              <a:rPr lang="en-US" sz="1000" dirty="0">
                <a:solidFill>
                  <a:srgbClr val="222222"/>
                </a:solidFill>
                <a:latin typeface="Arial" panose="020B0604020202020204" pitchFamily="34" charset="0"/>
              </a:rPr>
              <a:t>, A. G. (2018). </a:t>
            </a:r>
            <a:r>
              <a:rPr lang="en-US" sz="1000" i="1" dirty="0">
                <a:solidFill>
                  <a:srgbClr val="222222"/>
                </a:solidFill>
                <a:latin typeface="Arial" panose="020B0604020202020204" pitchFamily="34" charset="0"/>
              </a:rPr>
              <a:t>Reinforcement learning: An introduction</a:t>
            </a:r>
            <a:r>
              <a:rPr lang="en-US" sz="1000" dirty="0">
                <a:solidFill>
                  <a:srgbClr val="222222"/>
                </a:solidFill>
                <a:latin typeface="Arial" panose="020B0604020202020204" pitchFamily="34" charset="0"/>
              </a:rPr>
              <a:t>. MIT press.</a:t>
            </a:r>
            <a:endParaRPr lang="en-US" sz="1000" dirty="0"/>
          </a:p>
        </p:txBody>
      </p:sp>
      <p:sp>
        <p:nvSpPr>
          <p:cNvPr id="11" name="TextBox 10">
            <a:extLst>
              <a:ext uri="{FF2B5EF4-FFF2-40B4-BE49-F238E27FC236}">
                <a16:creationId xmlns:a16="http://schemas.microsoft.com/office/drawing/2014/main" id="{54ACBD13-BA78-954C-B085-EA77AEDD0696}"/>
              </a:ext>
            </a:extLst>
          </p:cNvPr>
          <p:cNvSpPr txBox="1"/>
          <p:nvPr/>
        </p:nvSpPr>
        <p:spPr>
          <a:xfrm>
            <a:off x="548409" y="3393260"/>
            <a:ext cx="3223959" cy="646331"/>
          </a:xfrm>
          <a:prstGeom prst="rect">
            <a:avLst/>
          </a:prstGeom>
          <a:noFill/>
        </p:spPr>
        <p:txBody>
          <a:bodyPr wrap="none" rtlCol="0">
            <a:spAutoFit/>
          </a:bodyPr>
          <a:lstStyle/>
          <a:p>
            <a:r>
              <a:rPr lang="en-US" dirty="0"/>
              <a:t>Optimal action-value function:</a:t>
            </a:r>
          </a:p>
          <a:p>
            <a:endParaRPr lang="en-US" dirty="0"/>
          </a:p>
        </p:txBody>
      </p:sp>
      <p:pic>
        <p:nvPicPr>
          <p:cNvPr id="13" name="Picture 12" descr="A picture containing object, furniture&#10;&#10;Description automatically generated">
            <a:extLst>
              <a:ext uri="{FF2B5EF4-FFF2-40B4-BE49-F238E27FC236}">
                <a16:creationId xmlns:a16="http://schemas.microsoft.com/office/drawing/2014/main" id="{493C7CED-44BC-B445-ADF1-7775744F3D74}"/>
              </a:ext>
            </a:extLst>
          </p:cNvPr>
          <p:cNvPicPr>
            <a:picLocks noChangeAspect="1"/>
          </p:cNvPicPr>
          <p:nvPr/>
        </p:nvPicPr>
        <p:blipFill>
          <a:blip r:embed="rId3"/>
          <a:stretch>
            <a:fillRect/>
          </a:stretch>
        </p:blipFill>
        <p:spPr>
          <a:xfrm>
            <a:off x="67339" y="3722339"/>
            <a:ext cx="5547591" cy="537240"/>
          </a:xfrm>
          <a:prstGeom prst="rect">
            <a:avLst/>
          </a:prstGeom>
          <a:ln>
            <a:solidFill>
              <a:srgbClr val="7030A0"/>
            </a:solidFill>
          </a:ln>
        </p:spPr>
      </p:pic>
      <p:sp>
        <p:nvSpPr>
          <p:cNvPr id="14" name="TextBox 13">
            <a:extLst>
              <a:ext uri="{FF2B5EF4-FFF2-40B4-BE49-F238E27FC236}">
                <a16:creationId xmlns:a16="http://schemas.microsoft.com/office/drawing/2014/main" id="{8AE710D7-BDD2-A14A-BB42-3F724D2B3E54}"/>
              </a:ext>
            </a:extLst>
          </p:cNvPr>
          <p:cNvSpPr txBox="1"/>
          <p:nvPr/>
        </p:nvSpPr>
        <p:spPr>
          <a:xfrm>
            <a:off x="484746" y="4414947"/>
            <a:ext cx="2056973" cy="923330"/>
          </a:xfrm>
          <a:prstGeom prst="rect">
            <a:avLst/>
          </a:prstGeom>
          <a:noFill/>
        </p:spPr>
        <p:txBody>
          <a:bodyPr wrap="none" rtlCol="0">
            <a:spAutoFit/>
          </a:bodyPr>
          <a:lstStyle/>
          <a:p>
            <a:r>
              <a:rPr lang="en-US" i="1" dirty="0"/>
              <a:t>Bellman Equation</a:t>
            </a:r>
            <a:r>
              <a:rPr lang="en-US" dirty="0"/>
              <a:t>:</a:t>
            </a:r>
          </a:p>
          <a:p>
            <a:endParaRPr lang="en-US" dirty="0"/>
          </a:p>
          <a:p>
            <a:endParaRPr lang="en-US" dirty="0"/>
          </a:p>
        </p:txBody>
      </p:sp>
      <p:pic>
        <p:nvPicPr>
          <p:cNvPr id="16" name="Picture 15" descr="A picture containing object&#10;&#10;Description automatically generated">
            <a:extLst>
              <a:ext uri="{FF2B5EF4-FFF2-40B4-BE49-F238E27FC236}">
                <a16:creationId xmlns:a16="http://schemas.microsoft.com/office/drawing/2014/main" id="{112EAB77-838B-E34A-87E5-E9BF237BD929}"/>
              </a:ext>
            </a:extLst>
          </p:cNvPr>
          <p:cNvPicPr>
            <a:picLocks noChangeAspect="1"/>
          </p:cNvPicPr>
          <p:nvPr/>
        </p:nvPicPr>
        <p:blipFill rotWithShape="1">
          <a:blip r:embed="rId4"/>
          <a:srcRect l="2969" t="30469" b="6861"/>
          <a:stretch/>
        </p:blipFill>
        <p:spPr>
          <a:xfrm>
            <a:off x="548409" y="4779891"/>
            <a:ext cx="5547591" cy="436582"/>
          </a:xfrm>
          <a:prstGeom prst="rect">
            <a:avLst/>
          </a:prstGeom>
          <a:ln>
            <a:solidFill>
              <a:srgbClr val="7030A0"/>
            </a:solidFill>
          </a:ln>
        </p:spPr>
      </p:pic>
      <p:cxnSp>
        <p:nvCxnSpPr>
          <p:cNvPr id="18" name="Straight Arrow Connector 17">
            <a:extLst>
              <a:ext uri="{FF2B5EF4-FFF2-40B4-BE49-F238E27FC236}">
                <a16:creationId xmlns:a16="http://schemas.microsoft.com/office/drawing/2014/main" id="{13228DE3-C6A5-C74E-8DF7-F439086A0F57}"/>
              </a:ext>
            </a:extLst>
          </p:cNvPr>
          <p:cNvCxnSpPr>
            <a:cxnSpLocks/>
          </p:cNvCxnSpPr>
          <p:nvPr/>
        </p:nvCxnSpPr>
        <p:spPr bwMode="auto">
          <a:xfrm flipH="1">
            <a:off x="2832665" y="4300333"/>
            <a:ext cx="1" cy="43082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D7BF2D61-7E92-2D45-BE64-C45DABF17493}"/>
              </a:ext>
            </a:extLst>
          </p:cNvPr>
          <p:cNvSpPr txBox="1"/>
          <p:nvPr/>
        </p:nvSpPr>
        <p:spPr>
          <a:xfrm>
            <a:off x="2601880" y="4331398"/>
            <a:ext cx="1107706" cy="369332"/>
          </a:xfrm>
          <a:prstGeom prst="rect">
            <a:avLst/>
          </a:prstGeom>
          <a:noFill/>
        </p:spPr>
        <p:txBody>
          <a:bodyPr wrap="square" rtlCol="0">
            <a:spAutoFit/>
          </a:bodyPr>
          <a:lstStyle/>
          <a:p>
            <a:pPr algn="ctr"/>
            <a:r>
              <a:rPr lang="en-US" dirty="0"/>
              <a:t>Obey</a:t>
            </a:r>
          </a:p>
        </p:txBody>
      </p:sp>
      <p:sp>
        <p:nvSpPr>
          <p:cNvPr id="21" name="TextBox 20">
            <a:extLst>
              <a:ext uri="{FF2B5EF4-FFF2-40B4-BE49-F238E27FC236}">
                <a16:creationId xmlns:a16="http://schemas.microsoft.com/office/drawing/2014/main" id="{45EF3D04-C936-284F-8A2A-6A8C58B10C7D}"/>
              </a:ext>
            </a:extLst>
          </p:cNvPr>
          <p:cNvSpPr txBox="1"/>
          <p:nvPr/>
        </p:nvSpPr>
        <p:spPr>
          <a:xfrm>
            <a:off x="111399" y="5385559"/>
            <a:ext cx="3155385" cy="369332"/>
          </a:xfrm>
          <a:prstGeom prst="rect">
            <a:avLst/>
          </a:prstGeom>
          <a:noFill/>
        </p:spPr>
        <p:txBody>
          <a:bodyPr wrap="square" rtlCol="0">
            <a:spAutoFit/>
          </a:bodyPr>
          <a:lstStyle/>
          <a:p>
            <a:pPr algn="ctr"/>
            <a:r>
              <a:rPr lang="en-US" dirty="0"/>
              <a:t>Function Approximator</a:t>
            </a:r>
          </a:p>
        </p:txBody>
      </p:sp>
      <p:pic>
        <p:nvPicPr>
          <p:cNvPr id="26" name="Picture 25">
            <a:extLst>
              <a:ext uri="{FF2B5EF4-FFF2-40B4-BE49-F238E27FC236}">
                <a16:creationId xmlns:a16="http://schemas.microsoft.com/office/drawing/2014/main" id="{2046A4AD-C827-CB44-B899-EAF489E764E9}"/>
              </a:ext>
            </a:extLst>
          </p:cNvPr>
          <p:cNvPicPr>
            <a:picLocks noChangeAspect="1"/>
          </p:cNvPicPr>
          <p:nvPr/>
        </p:nvPicPr>
        <p:blipFill>
          <a:blip r:embed="rId5"/>
          <a:stretch>
            <a:fillRect/>
          </a:stretch>
        </p:blipFill>
        <p:spPr>
          <a:xfrm>
            <a:off x="551355" y="5732651"/>
            <a:ext cx="1247072" cy="436255"/>
          </a:xfrm>
          <a:prstGeom prst="rect">
            <a:avLst/>
          </a:prstGeom>
          <a:ln>
            <a:solidFill>
              <a:srgbClr val="7030A0"/>
            </a:solidFill>
          </a:ln>
        </p:spPr>
      </p:pic>
      <p:cxnSp>
        <p:nvCxnSpPr>
          <p:cNvPr id="29" name="Elbow Connector 28">
            <a:extLst>
              <a:ext uri="{FF2B5EF4-FFF2-40B4-BE49-F238E27FC236}">
                <a16:creationId xmlns:a16="http://schemas.microsoft.com/office/drawing/2014/main" id="{BAB89F99-A31C-6844-B76F-97683DAC4DCB}"/>
              </a:ext>
            </a:extLst>
          </p:cNvPr>
          <p:cNvCxnSpPr>
            <a:cxnSpLocks/>
            <a:endCxn id="26" idx="1"/>
          </p:cNvCxnSpPr>
          <p:nvPr/>
        </p:nvCxnSpPr>
        <p:spPr bwMode="auto">
          <a:xfrm rot="16200000" flipH="1">
            <a:off x="-454879" y="4944545"/>
            <a:ext cx="1682622" cy="329845"/>
          </a:xfrm>
          <a:prstGeom prst="bentConnector2">
            <a:avLst/>
          </a:prstGeom>
          <a:solidFill>
            <a:schemeClr val="accent1"/>
          </a:solidFill>
          <a:ln w="28575" cap="flat" cmpd="sng" algn="ctr">
            <a:solidFill>
              <a:schemeClr val="tx1"/>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D848A11E-6D7C-B24A-8EA4-7D466B4F0AA3}"/>
              </a:ext>
            </a:extLst>
          </p:cNvPr>
          <p:cNvCxnSpPr>
            <a:cxnSpLocks/>
            <a:stCxn id="26" idx="3"/>
          </p:cNvCxnSpPr>
          <p:nvPr/>
        </p:nvCxnSpPr>
        <p:spPr bwMode="auto">
          <a:xfrm>
            <a:off x="1798427" y="5950779"/>
            <a:ext cx="3064518"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19389BB2-36A5-4B4D-9E08-842215732CDD}"/>
              </a:ext>
            </a:extLst>
          </p:cNvPr>
          <p:cNvSpPr txBox="1"/>
          <p:nvPr/>
        </p:nvSpPr>
        <p:spPr>
          <a:xfrm>
            <a:off x="1537533" y="5940421"/>
            <a:ext cx="3586305" cy="369332"/>
          </a:xfrm>
          <a:prstGeom prst="rect">
            <a:avLst/>
          </a:prstGeom>
          <a:noFill/>
        </p:spPr>
        <p:txBody>
          <a:bodyPr wrap="square" rtlCol="0">
            <a:spAutoFit/>
          </a:bodyPr>
          <a:lstStyle/>
          <a:p>
            <a:pPr algn="ctr"/>
            <a:r>
              <a:rPr lang="en-US" dirty="0"/>
              <a:t>Use Deep Neural Networks</a:t>
            </a:r>
          </a:p>
        </p:txBody>
      </p:sp>
      <p:sp>
        <p:nvSpPr>
          <p:cNvPr id="36" name="TextBox 35">
            <a:extLst>
              <a:ext uri="{FF2B5EF4-FFF2-40B4-BE49-F238E27FC236}">
                <a16:creationId xmlns:a16="http://schemas.microsoft.com/office/drawing/2014/main" id="{A6BDFF7A-D64D-6E4C-B4F1-07C231A87D04}"/>
              </a:ext>
            </a:extLst>
          </p:cNvPr>
          <p:cNvSpPr txBox="1"/>
          <p:nvPr/>
        </p:nvSpPr>
        <p:spPr>
          <a:xfrm>
            <a:off x="4862945" y="5723443"/>
            <a:ext cx="3600087" cy="646331"/>
          </a:xfrm>
          <a:prstGeom prst="rect">
            <a:avLst/>
          </a:prstGeom>
          <a:solidFill>
            <a:srgbClr val="00B0F0"/>
          </a:solidFill>
          <a:ln w="28575">
            <a:solidFill>
              <a:srgbClr val="FF0000"/>
            </a:solidFill>
          </a:ln>
        </p:spPr>
        <p:txBody>
          <a:bodyPr wrap="square" rtlCol="0">
            <a:spAutoFit/>
          </a:bodyPr>
          <a:lstStyle/>
          <a:p>
            <a:pPr algn="ctr"/>
            <a:r>
              <a:rPr lang="en-US" b="1" dirty="0"/>
              <a:t>DRL</a:t>
            </a:r>
          </a:p>
          <a:p>
            <a:pPr algn="ctr"/>
            <a:r>
              <a:rPr lang="en-US" dirty="0"/>
              <a:t>Network: Deep Q-network (DQN)</a:t>
            </a:r>
          </a:p>
        </p:txBody>
      </p:sp>
      <p:sp>
        <p:nvSpPr>
          <p:cNvPr id="37" name="TextBox 36">
            <a:extLst>
              <a:ext uri="{FF2B5EF4-FFF2-40B4-BE49-F238E27FC236}">
                <a16:creationId xmlns:a16="http://schemas.microsoft.com/office/drawing/2014/main" id="{50926914-3754-6640-B9CA-E77418E9E530}"/>
              </a:ext>
            </a:extLst>
          </p:cNvPr>
          <p:cNvSpPr txBox="1"/>
          <p:nvPr/>
        </p:nvSpPr>
        <p:spPr>
          <a:xfrm>
            <a:off x="6320971" y="3955826"/>
            <a:ext cx="5800415" cy="1200329"/>
          </a:xfrm>
          <a:prstGeom prst="rect">
            <a:avLst/>
          </a:prstGeom>
          <a:solidFill>
            <a:srgbClr val="00B0F0"/>
          </a:solidFill>
        </p:spPr>
        <p:txBody>
          <a:bodyPr wrap="square" rtlCol="0">
            <a:spAutoFit/>
          </a:bodyPr>
          <a:lstStyle/>
          <a:p>
            <a:r>
              <a:rPr lang="en-US" b="1" dirty="0"/>
              <a:t>Motivation for using DRL</a:t>
            </a:r>
            <a:r>
              <a:rPr lang="en-US" dirty="0"/>
              <a:t>:</a:t>
            </a:r>
            <a:br>
              <a:rPr lang="en-US" dirty="0"/>
            </a:br>
            <a:r>
              <a:rPr lang="en-US" dirty="0"/>
              <a:t>-   Global Routing can be modelled as a </a:t>
            </a:r>
            <a:r>
              <a:rPr lang="en-US" b="1" dirty="0"/>
              <a:t>MDP</a:t>
            </a:r>
          </a:p>
          <a:p>
            <a:pPr marL="285750" indent="-285750">
              <a:buFontTx/>
              <a:buChar char="-"/>
            </a:pPr>
            <a:r>
              <a:rPr lang="en-US" dirty="0"/>
              <a:t>DRL model is </a:t>
            </a:r>
            <a:r>
              <a:rPr lang="en-US" b="1" dirty="0"/>
              <a:t>heuristics-free</a:t>
            </a:r>
          </a:p>
          <a:p>
            <a:pPr marL="285750" indent="-285750">
              <a:buFontTx/>
              <a:buChar char="-"/>
            </a:pPr>
            <a:r>
              <a:rPr lang="en-US" dirty="0"/>
              <a:t>DRL model has </a:t>
            </a:r>
            <a:r>
              <a:rPr lang="en-US" b="1" dirty="0"/>
              <a:t>conjoint optimization mechanism</a:t>
            </a:r>
          </a:p>
        </p:txBody>
      </p:sp>
    </p:spTree>
    <p:extLst>
      <p:ext uri="{BB962C8B-B14F-4D97-AF65-F5344CB8AC3E}">
        <p14:creationId xmlns:p14="http://schemas.microsoft.com/office/powerpoint/2010/main" val="2300232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B9F6-40E7-2440-861B-84C68D10A6A2}"/>
              </a:ext>
            </a:extLst>
          </p:cNvPr>
          <p:cNvSpPr>
            <a:spLocks noGrp="1"/>
          </p:cNvSpPr>
          <p:nvPr>
            <p:ph type="title"/>
          </p:nvPr>
        </p:nvSpPr>
        <p:spPr/>
        <p:txBody>
          <a:bodyPr/>
          <a:lstStyle/>
          <a:p>
            <a:r>
              <a:rPr lang="en-US" dirty="0"/>
              <a:t>Backup Slides – Minimum Spanning Tree (PRIM) </a:t>
            </a:r>
          </a:p>
        </p:txBody>
      </p:sp>
      <p:pic>
        <p:nvPicPr>
          <p:cNvPr id="5" name="图片 5">
            <a:extLst>
              <a:ext uri="{FF2B5EF4-FFF2-40B4-BE49-F238E27FC236}">
                <a16:creationId xmlns:a16="http://schemas.microsoft.com/office/drawing/2014/main" id="{E7BB6F60-A6B7-F84E-924A-9D53882873A0}"/>
              </a:ext>
            </a:extLst>
          </p:cNvPr>
          <p:cNvPicPr>
            <a:picLocks noChangeAspect="1"/>
          </p:cNvPicPr>
          <p:nvPr/>
        </p:nvPicPr>
        <p:blipFill rotWithShape="1">
          <a:blip r:embed="rId3"/>
          <a:srcRect t="533"/>
          <a:stretch/>
        </p:blipFill>
        <p:spPr>
          <a:xfrm>
            <a:off x="6442120" y="1279752"/>
            <a:ext cx="5331872" cy="5578248"/>
          </a:xfrm>
          <a:prstGeom prst="rect">
            <a:avLst/>
          </a:prstGeom>
        </p:spPr>
      </p:pic>
      <p:sp>
        <p:nvSpPr>
          <p:cNvPr id="7" name="内容占位符 2">
            <a:extLst>
              <a:ext uri="{FF2B5EF4-FFF2-40B4-BE49-F238E27FC236}">
                <a16:creationId xmlns:a16="http://schemas.microsoft.com/office/drawing/2014/main" id="{79D9F85F-A52E-184C-A5AD-EEA0C58609F5}"/>
              </a:ext>
            </a:extLst>
          </p:cNvPr>
          <p:cNvSpPr txBox="1">
            <a:spLocks/>
          </p:cNvSpPr>
          <p:nvPr/>
        </p:nvSpPr>
        <p:spPr>
          <a:xfrm>
            <a:off x="609599" y="1182143"/>
            <a:ext cx="5210908" cy="5306525"/>
          </a:xfrm>
          <a:prstGeom prst="rect">
            <a:avLst/>
          </a:prstGeom>
        </p:spPr>
        <p:txBody>
          <a:bodyPr>
            <a:normAutofit/>
          </a:bodyPr>
          <a:lstStyle>
            <a:lvl1pPr marL="8466" indent="-8466" algn="l" rtl="0" eaLnBrk="1" fontAlgn="base" hangingPunct="1">
              <a:spcBef>
                <a:spcPts val="800"/>
              </a:spcBef>
              <a:spcAft>
                <a:spcPct val="0"/>
              </a:spcAft>
              <a:defRPr sz="1867">
                <a:solidFill>
                  <a:schemeClr val="tx1"/>
                </a:solidFill>
                <a:latin typeface="Open Sans" charset="0"/>
                <a:ea typeface="Open Sans" charset="0"/>
                <a:cs typeface="Open Sans" charset="0"/>
              </a:defRPr>
            </a:lvl1pPr>
            <a:lvl2pPr marL="990575" indent="-380990" algn="l" rtl="0" eaLnBrk="1" fontAlgn="base" hangingPunct="1">
              <a:spcBef>
                <a:spcPts val="800"/>
              </a:spcBef>
              <a:spcAft>
                <a:spcPct val="0"/>
              </a:spcAft>
              <a:buSzPct val="110000"/>
              <a:buFont typeface="Arial" charset="0"/>
              <a:buChar char="•"/>
              <a:defRPr sz="1867">
                <a:solidFill>
                  <a:schemeClr val="tx1"/>
                </a:solidFill>
                <a:latin typeface="Open Sans" charset="0"/>
                <a:ea typeface="Open Sans" charset="0"/>
                <a:cs typeface="Open Sans" charset="0"/>
              </a:defRPr>
            </a:lvl2pPr>
            <a:lvl3pPr marL="1600160" indent="-380990" algn="l" rtl="0" eaLnBrk="1" fontAlgn="base" hangingPunct="1">
              <a:spcBef>
                <a:spcPts val="800"/>
              </a:spcBef>
              <a:spcAft>
                <a:spcPct val="0"/>
              </a:spcAft>
              <a:buSzPct val="110000"/>
              <a:buFont typeface=".AppleSystemUIFont" charset="-120"/>
              <a:buChar char="–"/>
              <a:defRPr sz="1867" i="1">
                <a:solidFill>
                  <a:schemeClr val="tx1"/>
                </a:solidFill>
                <a:latin typeface="Open Sans" charset="0"/>
                <a:ea typeface="Open Sans" charset="0"/>
                <a:cs typeface="Open Sans" charset="0"/>
              </a:defRPr>
            </a:lvl3pPr>
            <a:lvl4pPr marL="2209745" indent="-380990" algn="l" rtl="0" eaLnBrk="1" fontAlgn="base" hangingPunct="1">
              <a:spcBef>
                <a:spcPts val="800"/>
              </a:spcBef>
              <a:spcAft>
                <a:spcPct val="0"/>
              </a:spcAft>
              <a:buSzPct val="110000"/>
              <a:buFont typeface="Arial" charset="0"/>
              <a:buChar char="•"/>
              <a:defRPr sz="1867">
                <a:solidFill>
                  <a:schemeClr val="tx1"/>
                </a:solidFill>
                <a:latin typeface="Open Sans" charset="0"/>
                <a:ea typeface="Open Sans" charset="0"/>
                <a:cs typeface="Open Sans" charset="0"/>
              </a:defRPr>
            </a:lvl4pPr>
            <a:lvl5pPr marL="2743131" indent="-304792" algn="l" rtl="0" eaLnBrk="1" fontAlgn="base" hangingPunct="1">
              <a:spcBef>
                <a:spcPts val="800"/>
              </a:spcBef>
              <a:spcAft>
                <a:spcPct val="0"/>
              </a:spcAft>
              <a:buSzPct val="110000"/>
              <a:buFont typeface=".AppleSystemUIFont" charset="-120"/>
              <a:buChar char="–"/>
              <a:defRPr sz="1867" i="1">
                <a:solidFill>
                  <a:schemeClr val="tx1"/>
                </a:solidFill>
                <a:latin typeface="Open Sans" charset="0"/>
                <a:ea typeface="Open Sans" charset="0"/>
                <a:cs typeface="Open Sans" charset="0"/>
              </a:defRPr>
            </a:lvl5pPr>
            <a:lvl6pPr marL="3352716"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6pPr>
            <a:lvl7pPr marL="3962301"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7pPr>
            <a:lvl8pPr marL="4571886"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8pPr>
            <a:lvl9pPr marL="5181470"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9pPr>
          </a:lstStyle>
          <a:p>
            <a:r>
              <a:rPr lang="en-US" altLang="zh-CN" sz="2000" kern="0" dirty="0">
                <a:latin typeface="Arial" panose="020B0604020202020204" pitchFamily="34" charset="0"/>
                <a:cs typeface="Arial" panose="020B0604020202020204" pitchFamily="34" charset="0"/>
              </a:rPr>
              <a:t>The safe edge added to </a:t>
            </a:r>
            <a:r>
              <a:rPr lang="en-US" altLang="zh-CN" sz="2000" b="1" kern="0" dirty="0">
                <a:latin typeface="Arial" panose="020B0604020202020204" pitchFamily="34" charset="0"/>
                <a:cs typeface="Arial" panose="020B0604020202020204" pitchFamily="34" charset="0"/>
              </a:rPr>
              <a:t>a</a:t>
            </a:r>
            <a:r>
              <a:rPr lang="en-US" altLang="zh-CN" sz="2000" kern="0" dirty="0">
                <a:latin typeface="Arial" panose="020B0604020202020204" pitchFamily="34" charset="0"/>
                <a:cs typeface="Arial" panose="020B0604020202020204" pitchFamily="34" charset="0"/>
              </a:rPr>
              <a:t> is always a </a:t>
            </a:r>
            <a:r>
              <a:rPr lang="en-US" altLang="zh-CN" sz="2000" b="1" kern="0" dirty="0">
                <a:latin typeface="Arial" panose="020B0604020202020204" pitchFamily="34" charset="0"/>
                <a:cs typeface="Arial" panose="020B0604020202020204" pitchFamily="34" charset="0"/>
              </a:rPr>
              <a:t>least-weight</a:t>
            </a:r>
            <a:r>
              <a:rPr lang="en-US" altLang="zh-CN" sz="2000" kern="0" dirty="0">
                <a:latin typeface="Arial" panose="020B0604020202020204" pitchFamily="34" charset="0"/>
                <a:cs typeface="Arial" panose="020B0604020202020204" pitchFamily="34" charset="0"/>
              </a:rPr>
              <a:t> edge connecting the tree to a vertex not in the tree.</a:t>
            </a:r>
          </a:p>
          <a:p>
            <a:r>
              <a:rPr lang="en-US" altLang="zh-CN" sz="2000" kern="0" dirty="0">
                <a:latin typeface="Arial" panose="020B0604020202020204" pitchFamily="34" charset="0"/>
                <a:cs typeface="Arial" panose="020B0604020202020204" pitchFamily="34" charset="0"/>
              </a:rPr>
              <a:t>The tree starts from an arbitrary root vertex r and grows until the tree spans all the vertices in V</a:t>
            </a:r>
          </a:p>
          <a:p>
            <a:r>
              <a:rPr lang="en-US" altLang="zh-CN" sz="2000" kern="0" dirty="0">
                <a:latin typeface="Arial" panose="020B0604020202020204" pitchFamily="34" charset="0"/>
                <a:cs typeface="Arial" panose="020B0604020202020204" pitchFamily="34" charset="0"/>
              </a:rPr>
              <a:t>At each step of the algorithm, the vertices in the tree determine a </a:t>
            </a:r>
            <a:r>
              <a:rPr lang="en-US" altLang="zh-CN" sz="2000" b="1" kern="0" dirty="0">
                <a:latin typeface="Arial" panose="020B0604020202020204" pitchFamily="34" charset="0"/>
                <a:cs typeface="Arial" panose="020B0604020202020204" pitchFamily="34" charset="0"/>
              </a:rPr>
              <a:t>cut</a:t>
            </a:r>
            <a:r>
              <a:rPr lang="en-US" altLang="zh-CN" sz="2000" kern="0" dirty="0">
                <a:latin typeface="Arial" panose="020B0604020202020204" pitchFamily="34" charset="0"/>
                <a:cs typeface="Arial" panose="020B0604020202020204" pitchFamily="34" charset="0"/>
              </a:rPr>
              <a:t> of the graph, and a </a:t>
            </a:r>
            <a:r>
              <a:rPr lang="en-US" altLang="zh-CN" sz="2000" b="1" kern="0" dirty="0">
                <a:latin typeface="Arial" panose="020B0604020202020204" pitchFamily="34" charset="0"/>
                <a:cs typeface="Arial" panose="020B0604020202020204" pitchFamily="34" charset="0"/>
              </a:rPr>
              <a:t>light edge </a:t>
            </a:r>
            <a:r>
              <a:rPr lang="en-US" altLang="zh-CN" sz="2000" kern="0" dirty="0">
                <a:latin typeface="Arial" panose="020B0604020202020204" pitchFamily="34" charset="0"/>
                <a:cs typeface="Arial" panose="020B0604020202020204" pitchFamily="34" charset="0"/>
              </a:rPr>
              <a:t>crossing the cut is added to the tree. </a:t>
            </a:r>
          </a:p>
          <a:p>
            <a:endParaRPr lang="zh-CN" altLang="en-US" sz="2000" kern="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C6957A9-CD6F-C24C-9AAA-92D2C6276CDE}"/>
              </a:ext>
            </a:extLst>
          </p:cNvPr>
          <p:cNvSpPr/>
          <p:nvPr/>
        </p:nvSpPr>
        <p:spPr>
          <a:xfrm>
            <a:off x="0" y="6611779"/>
            <a:ext cx="6096000" cy="246221"/>
          </a:xfrm>
          <a:prstGeom prst="rect">
            <a:avLst/>
          </a:prstGeom>
        </p:spPr>
        <p:txBody>
          <a:bodyPr>
            <a:spAutoFit/>
          </a:bodyPr>
          <a:lstStyle/>
          <a:p>
            <a:r>
              <a:rPr lang="en-US" sz="1000" dirty="0" err="1">
                <a:solidFill>
                  <a:srgbClr val="222222"/>
                </a:solidFill>
                <a:latin typeface="Arial" panose="020B0604020202020204" pitchFamily="34" charset="0"/>
              </a:rPr>
              <a:t>Cormen</a:t>
            </a:r>
            <a:r>
              <a:rPr lang="en-US" sz="1000" dirty="0">
                <a:solidFill>
                  <a:srgbClr val="222222"/>
                </a:solidFill>
                <a:latin typeface="Arial" panose="020B0604020202020204" pitchFamily="34" charset="0"/>
              </a:rPr>
              <a:t>, T. H., </a:t>
            </a:r>
            <a:r>
              <a:rPr lang="en-US" sz="1000" dirty="0" err="1">
                <a:solidFill>
                  <a:srgbClr val="222222"/>
                </a:solidFill>
                <a:latin typeface="Arial" panose="020B0604020202020204" pitchFamily="34" charset="0"/>
              </a:rPr>
              <a:t>Leiserson</a:t>
            </a:r>
            <a:r>
              <a:rPr lang="en-US" sz="1000" dirty="0">
                <a:solidFill>
                  <a:srgbClr val="222222"/>
                </a:solidFill>
                <a:latin typeface="Arial" panose="020B0604020202020204" pitchFamily="34" charset="0"/>
              </a:rPr>
              <a:t>, C. E., </a:t>
            </a:r>
            <a:r>
              <a:rPr lang="en-US" sz="1000" dirty="0" err="1">
                <a:solidFill>
                  <a:srgbClr val="222222"/>
                </a:solidFill>
                <a:latin typeface="Arial" panose="020B0604020202020204" pitchFamily="34" charset="0"/>
              </a:rPr>
              <a:t>Rivest</a:t>
            </a:r>
            <a:r>
              <a:rPr lang="en-US" sz="1000" dirty="0">
                <a:solidFill>
                  <a:srgbClr val="222222"/>
                </a:solidFill>
                <a:latin typeface="Arial" panose="020B0604020202020204" pitchFamily="34" charset="0"/>
              </a:rPr>
              <a:t>, R. L., &amp; Stein, C. (2009). </a:t>
            </a:r>
            <a:r>
              <a:rPr lang="en-US" sz="1000" i="1" dirty="0">
                <a:solidFill>
                  <a:srgbClr val="222222"/>
                </a:solidFill>
                <a:latin typeface="Arial" panose="020B0604020202020204" pitchFamily="34" charset="0"/>
              </a:rPr>
              <a:t>Introduction to algorithms</a:t>
            </a:r>
            <a:r>
              <a:rPr lang="en-US" sz="1000" dirty="0">
                <a:solidFill>
                  <a:srgbClr val="222222"/>
                </a:solidFill>
                <a:latin typeface="Arial" panose="020B0604020202020204" pitchFamily="34" charset="0"/>
              </a:rPr>
              <a:t>. MIT press.</a:t>
            </a:r>
            <a:endParaRPr lang="en-US" sz="1000" dirty="0"/>
          </a:p>
        </p:txBody>
      </p:sp>
    </p:spTree>
    <p:extLst>
      <p:ext uri="{BB962C8B-B14F-4D97-AF65-F5344CB8AC3E}">
        <p14:creationId xmlns:p14="http://schemas.microsoft.com/office/powerpoint/2010/main" val="1573386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B9F6-40E7-2440-861B-84C68D10A6A2}"/>
              </a:ext>
            </a:extLst>
          </p:cNvPr>
          <p:cNvSpPr>
            <a:spLocks noGrp="1"/>
          </p:cNvSpPr>
          <p:nvPr>
            <p:ph type="title"/>
          </p:nvPr>
        </p:nvSpPr>
        <p:spPr/>
        <p:txBody>
          <a:bodyPr/>
          <a:lstStyle/>
          <a:p>
            <a:r>
              <a:rPr lang="en-US" dirty="0"/>
              <a:t>Backup Slides – A* Search </a:t>
            </a:r>
          </a:p>
        </p:txBody>
      </p:sp>
      <p:pic>
        <p:nvPicPr>
          <p:cNvPr id="3" name="Picture 2">
            <a:extLst>
              <a:ext uri="{FF2B5EF4-FFF2-40B4-BE49-F238E27FC236}">
                <a16:creationId xmlns:a16="http://schemas.microsoft.com/office/drawing/2014/main" id="{FA54092E-4C52-634E-964D-70CE9F7621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003" y="1891776"/>
            <a:ext cx="4614203" cy="2782613"/>
          </a:xfrm>
          <a:prstGeom prst="rect">
            <a:avLst/>
          </a:prstGeom>
        </p:spPr>
      </p:pic>
      <p:sp>
        <p:nvSpPr>
          <p:cNvPr id="5" name="TextBox 4">
            <a:extLst>
              <a:ext uri="{FF2B5EF4-FFF2-40B4-BE49-F238E27FC236}">
                <a16:creationId xmlns:a16="http://schemas.microsoft.com/office/drawing/2014/main" id="{670F546E-467E-EE45-920A-F5D1E8480FAA}"/>
              </a:ext>
            </a:extLst>
          </p:cNvPr>
          <p:cNvSpPr txBox="1"/>
          <p:nvPr/>
        </p:nvSpPr>
        <p:spPr>
          <a:xfrm>
            <a:off x="5162630" y="795603"/>
            <a:ext cx="6682367" cy="3170099"/>
          </a:xfrm>
          <a:prstGeom prst="rect">
            <a:avLst/>
          </a:prstGeom>
          <a:noFill/>
        </p:spPr>
        <p:txBody>
          <a:bodyPr wrap="square" rtlCol="0">
            <a:spAutoFit/>
          </a:bodyPr>
          <a:lstStyle/>
          <a:p>
            <a:pPr marL="457200" indent="-457200">
              <a:buFontTx/>
              <a:buChar char="-"/>
            </a:pPr>
            <a:r>
              <a:rPr lang="en-US" sz="2000" dirty="0"/>
              <a:t>Define total cost: f(n) = g(n) + h(n)</a:t>
            </a:r>
          </a:p>
          <a:p>
            <a:pPr marL="914400" lvl="1" indent="-457200">
              <a:buFontTx/>
              <a:buChar char="-"/>
            </a:pPr>
            <a:r>
              <a:rPr lang="en-US" sz="2000" dirty="0"/>
              <a:t>g(n) </a:t>
            </a:r>
            <a:r>
              <a:rPr lang="en-US" sz="2000" dirty="0">
                <a:sym typeface="Wingdings" panose="05000000000000000000" pitchFamily="2" charset="2"/>
              </a:rPr>
              <a:t> path cost from S to n</a:t>
            </a:r>
          </a:p>
          <a:p>
            <a:pPr marL="914400" lvl="1" indent="-457200">
              <a:buFontTx/>
              <a:buChar char="-"/>
            </a:pPr>
            <a:r>
              <a:rPr lang="en-US" sz="2000" dirty="0">
                <a:sym typeface="Wingdings" panose="05000000000000000000" pitchFamily="2" charset="2"/>
              </a:rPr>
              <a:t>h(n)  estimated cost of the cheapest path from n to G.</a:t>
            </a:r>
          </a:p>
          <a:p>
            <a:pPr marL="914400" lvl="1" indent="-457200">
              <a:buFontTx/>
              <a:buChar char="-"/>
            </a:pPr>
            <a:endParaRPr lang="en-US" sz="2000" dirty="0"/>
          </a:p>
          <a:p>
            <a:pPr marL="457200" indent="-457200">
              <a:buFontTx/>
              <a:buChar char="-"/>
            </a:pPr>
            <a:r>
              <a:rPr lang="en-US" sz="2000" dirty="0"/>
              <a:t>What property must h(n) have for A* to be optimal?</a:t>
            </a:r>
          </a:p>
          <a:p>
            <a:pPr marL="914400" lvl="1" indent="-457200">
              <a:buFontTx/>
              <a:buChar char="-"/>
            </a:pPr>
            <a:r>
              <a:rPr lang="en-US" sz="2000" dirty="0"/>
              <a:t>h(n) must be an admissible heuristic.</a:t>
            </a:r>
          </a:p>
          <a:p>
            <a:pPr marL="1371600" lvl="2" indent="-457200">
              <a:buFontTx/>
              <a:buChar char="-"/>
            </a:pPr>
            <a:r>
              <a:rPr lang="en-US" sz="2000" dirty="0"/>
              <a:t>h(n) &lt;= h*(n)</a:t>
            </a:r>
          </a:p>
          <a:p>
            <a:pPr marL="1371600" lvl="2" indent="-457200">
              <a:buFontTx/>
              <a:buChar char="-"/>
            </a:pPr>
            <a:r>
              <a:rPr lang="en-US" sz="2000" dirty="0"/>
              <a:t>h(n) should </a:t>
            </a:r>
            <a:r>
              <a:rPr lang="en-US" sz="2000" i="1" u="sng" dirty="0"/>
              <a:t>never</a:t>
            </a:r>
            <a:r>
              <a:rPr lang="en-US" sz="2000" dirty="0"/>
              <a:t> overestimate the cost to get to G.s</a:t>
            </a:r>
            <a:endParaRPr lang="en-US" sz="1400" dirty="0"/>
          </a:p>
        </p:txBody>
      </p:sp>
      <p:sp>
        <p:nvSpPr>
          <p:cNvPr id="6" name="Rectangle 5">
            <a:extLst>
              <a:ext uri="{FF2B5EF4-FFF2-40B4-BE49-F238E27FC236}">
                <a16:creationId xmlns:a16="http://schemas.microsoft.com/office/drawing/2014/main" id="{FBD68D02-02C5-6B40-BF12-5B3688BD05D8}"/>
              </a:ext>
            </a:extLst>
          </p:cNvPr>
          <p:cNvSpPr/>
          <p:nvPr/>
        </p:nvSpPr>
        <p:spPr>
          <a:xfrm>
            <a:off x="-3027" y="6581001"/>
            <a:ext cx="2693494" cy="276999"/>
          </a:xfrm>
          <a:prstGeom prst="rect">
            <a:avLst/>
          </a:prstGeom>
        </p:spPr>
        <p:txBody>
          <a:bodyPr wrap="none">
            <a:spAutoFit/>
          </a:bodyPr>
          <a:lstStyle/>
          <a:p>
            <a:r>
              <a:rPr lang="en-US" sz="1200" i="0" dirty="0">
                <a:solidFill>
                  <a:srgbClr val="333333"/>
                </a:solidFill>
                <a:effectLst/>
                <a:latin typeface="Lato"/>
              </a:rPr>
              <a:t>Courtesy of Professor Kara Course Slides</a:t>
            </a:r>
          </a:p>
        </p:txBody>
      </p:sp>
      <p:sp>
        <p:nvSpPr>
          <p:cNvPr id="4" name="TextBox 3">
            <a:extLst>
              <a:ext uri="{FF2B5EF4-FFF2-40B4-BE49-F238E27FC236}">
                <a16:creationId xmlns:a16="http://schemas.microsoft.com/office/drawing/2014/main" id="{6596DA29-7368-0C47-BA14-DD9D5DD0721B}"/>
              </a:ext>
            </a:extLst>
          </p:cNvPr>
          <p:cNvSpPr txBox="1"/>
          <p:nvPr/>
        </p:nvSpPr>
        <p:spPr>
          <a:xfrm>
            <a:off x="5567163" y="4143394"/>
            <a:ext cx="6015237" cy="1477328"/>
          </a:xfrm>
          <a:prstGeom prst="rect">
            <a:avLst/>
          </a:prstGeom>
          <a:noFill/>
        </p:spPr>
        <p:txBody>
          <a:bodyPr wrap="square" rtlCol="0">
            <a:spAutoFit/>
          </a:bodyPr>
          <a:lstStyle/>
          <a:p>
            <a:r>
              <a:rPr lang="en-US" b="1" dirty="0"/>
              <a:t>Greedy</a:t>
            </a:r>
            <a:r>
              <a:rPr lang="en-US" dirty="0"/>
              <a:t>: describe any search or decision procedure that selects alternatives based only on local or immediate considerations, without considering the possibility that such a selection may prevent future access to even better alternatives [1]. </a:t>
            </a:r>
          </a:p>
        </p:txBody>
      </p:sp>
      <p:sp>
        <p:nvSpPr>
          <p:cNvPr id="8" name="Rectangle 7">
            <a:extLst>
              <a:ext uri="{FF2B5EF4-FFF2-40B4-BE49-F238E27FC236}">
                <a16:creationId xmlns:a16="http://schemas.microsoft.com/office/drawing/2014/main" id="{EB9EA9B0-CD13-8D4F-A2DE-57D4EDC5BAAF}"/>
              </a:ext>
            </a:extLst>
          </p:cNvPr>
          <p:cNvSpPr/>
          <p:nvPr/>
        </p:nvSpPr>
        <p:spPr>
          <a:xfrm>
            <a:off x="0" y="6427113"/>
            <a:ext cx="6096000" cy="246221"/>
          </a:xfrm>
          <a:prstGeom prst="rect">
            <a:avLst/>
          </a:prstGeom>
        </p:spPr>
        <p:txBody>
          <a:bodyPr>
            <a:spAutoFit/>
          </a:bodyPr>
          <a:lstStyle/>
          <a:p>
            <a:r>
              <a:rPr lang="en-US" sz="1000" dirty="0">
                <a:solidFill>
                  <a:srgbClr val="222222"/>
                </a:solidFill>
                <a:latin typeface="Arial" panose="020B0604020202020204" pitchFamily="34" charset="0"/>
              </a:rPr>
              <a:t>[1] Sutton, R. S., &amp; </a:t>
            </a:r>
            <a:r>
              <a:rPr lang="en-US" sz="1000" dirty="0" err="1">
                <a:solidFill>
                  <a:srgbClr val="222222"/>
                </a:solidFill>
                <a:latin typeface="Arial" panose="020B0604020202020204" pitchFamily="34" charset="0"/>
              </a:rPr>
              <a:t>Barto</a:t>
            </a:r>
            <a:r>
              <a:rPr lang="en-US" sz="1000" dirty="0">
                <a:solidFill>
                  <a:srgbClr val="222222"/>
                </a:solidFill>
                <a:latin typeface="Arial" panose="020B0604020202020204" pitchFamily="34" charset="0"/>
              </a:rPr>
              <a:t>, A. G. (2018). </a:t>
            </a:r>
            <a:r>
              <a:rPr lang="en-US" sz="1000" i="1" dirty="0">
                <a:solidFill>
                  <a:srgbClr val="222222"/>
                </a:solidFill>
                <a:latin typeface="Arial" panose="020B0604020202020204" pitchFamily="34" charset="0"/>
              </a:rPr>
              <a:t>Reinforcement learning: An introduction</a:t>
            </a:r>
            <a:r>
              <a:rPr lang="en-US" sz="1000" dirty="0">
                <a:solidFill>
                  <a:srgbClr val="222222"/>
                </a:solidFill>
                <a:latin typeface="Arial" panose="020B0604020202020204" pitchFamily="34" charset="0"/>
              </a:rPr>
              <a:t>. MIT press.</a:t>
            </a:r>
            <a:endParaRPr lang="en-US" sz="1000" dirty="0"/>
          </a:p>
        </p:txBody>
      </p:sp>
    </p:spTree>
    <p:extLst>
      <p:ext uri="{BB962C8B-B14F-4D97-AF65-F5344CB8AC3E}">
        <p14:creationId xmlns:p14="http://schemas.microsoft.com/office/powerpoint/2010/main" val="2473859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B9F6-40E7-2440-861B-84C68D10A6A2}"/>
              </a:ext>
            </a:extLst>
          </p:cNvPr>
          <p:cNvSpPr>
            <a:spLocks noGrp="1"/>
          </p:cNvSpPr>
          <p:nvPr>
            <p:ph type="title"/>
          </p:nvPr>
        </p:nvSpPr>
        <p:spPr/>
        <p:txBody>
          <a:bodyPr/>
          <a:lstStyle/>
          <a:p>
            <a:r>
              <a:rPr lang="en-US" dirty="0"/>
              <a:t>Backup Slides – Global Routing Problem Generator </a:t>
            </a:r>
          </a:p>
        </p:txBody>
      </p:sp>
      <p:pic>
        <p:nvPicPr>
          <p:cNvPr id="3" name="Picture 2">
            <a:extLst>
              <a:ext uri="{FF2B5EF4-FFF2-40B4-BE49-F238E27FC236}">
                <a16:creationId xmlns:a16="http://schemas.microsoft.com/office/drawing/2014/main" id="{600CCD88-A590-A346-A815-0C382304C945}"/>
              </a:ext>
            </a:extLst>
          </p:cNvPr>
          <p:cNvPicPr>
            <a:picLocks noChangeAspect="1"/>
          </p:cNvPicPr>
          <p:nvPr/>
        </p:nvPicPr>
        <p:blipFill>
          <a:blip r:embed="rId3"/>
          <a:stretch>
            <a:fillRect/>
          </a:stretch>
        </p:blipFill>
        <p:spPr>
          <a:xfrm>
            <a:off x="5799130" y="1142793"/>
            <a:ext cx="5218937" cy="5510421"/>
          </a:xfrm>
          <a:prstGeom prst="rect">
            <a:avLst/>
          </a:prstGeom>
        </p:spPr>
      </p:pic>
      <p:sp>
        <p:nvSpPr>
          <p:cNvPr id="4" name="TextBox 3">
            <a:extLst>
              <a:ext uri="{FF2B5EF4-FFF2-40B4-BE49-F238E27FC236}">
                <a16:creationId xmlns:a16="http://schemas.microsoft.com/office/drawing/2014/main" id="{7ADDA175-CDE4-5B4E-A6CE-D619FE5571DE}"/>
              </a:ext>
            </a:extLst>
          </p:cNvPr>
          <p:cNvSpPr txBox="1"/>
          <p:nvPr/>
        </p:nvSpPr>
        <p:spPr>
          <a:xfrm>
            <a:off x="609600" y="1295400"/>
            <a:ext cx="4400811" cy="3293209"/>
          </a:xfrm>
          <a:prstGeom prst="rect">
            <a:avLst/>
          </a:prstGeom>
          <a:noFill/>
        </p:spPr>
        <p:txBody>
          <a:bodyPr wrap="square" rtlCol="0">
            <a:spAutoFit/>
          </a:bodyPr>
          <a:lstStyle/>
          <a:p>
            <a:r>
              <a:rPr lang="en-US" sz="1600" dirty="0"/>
              <a:t>Main Purpose of developing generator:</a:t>
            </a:r>
          </a:p>
          <a:p>
            <a:r>
              <a:rPr lang="en-US" sz="1600" dirty="0"/>
              <a:t>-Provide problems to compare routing algorithms with sets of similar problems</a:t>
            </a:r>
          </a:p>
          <a:p>
            <a:r>
              <a:rPr lang="en-US" sz="1600" dirty="0"/>
              <a:t>-Provide more generalizable DRL solver with enough problems for training</a:t>
            </a:r>
          </a:p>
          <a:p>
            <a:endParaRPr lang="en-US" sz="1600" dirty="0"/>
          </a:p>
          <a:p>
            <a:r>
              <a:rPr lang="en-US" sz="1600" b="1" dirty="0"/>
              <a:t>Variables</a:t>
            </a:r>
            <a:r>
              <a:rPr lang="en-US" sz="1600" dirty="0"/>
              <a:t>:</a:t>
            </a:r>
          </a:p>
          <a:p>
            <a:pPr marL="342900" indent="-342900">
              <a:buAutoNum type="arabicPeriod"/>
            </a:pPr>
            <a:r>
              <a:rPr lang="en-US" sz="1600" dirty="0"/>
              <a:t>Problem number</a:t>
            </a:r>
          </a:p>
          <a:p>
            <a:pPr marL="342900" indent="-342900">
              <a:buAutoNum type="arabicPeriod"/>
            </a:pPr>
            <a:r>
              <a:rPr lang="en-US" sz="1600" dirty="0"/>
              <a:t>Grid size</a:t>
            </a:r>
          </a:p>
          <a:p>
            <a:pPr marL="342900" indent="-342900">
              <a:buAutoNum type="arabicPeriod"/>
            </a:pPr>
            <a:r>
              <a:rPr lang="en-US" sz="1600" dirty="0"/>
              <a:t>Net numbers</a:t>
            </a:r>
          </a:p>
          <a:p>
            <a:pPr marL="342900" indent="-342900">
              <a:buAutoNum type="arabicPeriod"/>
            </a:pPr>
            <a:r>
              <a:rPr lang="en-US" sz="1600" dirty="0"/>
              <a:t>Capacity (global)</a:t>
            </a:r>
          </a:p>
          <a:p>
            <a:pPr marL="342900" indent="-342900">
              <a:buAutoNum type="arabicPeriod"/>
            </a:pPr>
            <a:r>
              <a:rPr lang="en-US" sz="1600" dirty="0"/>
              <a:t>Maximum pin numbers each net</a:t>
            </a:r>
          </a:p>
          <a:p>
            <a:pPr marL="342900" indent="-342900">
              <a:buAutoNum type="arabicPeriod"/>
            </a:pPr>
            <a:r>
              <a:rPr lang="en-US" sz="1600" dirty="0"/>
              <a:t>Reduced capacity edge numbers</a:t>
            </a:r>
          </a:p>
        </p:txBody>
      </p:sp>
    </p:spTree>
    <p:extLst>
      <p:ext uri="{BB962C8B-B14F-4D97-AF65-F5344CB8AC3E}">
        <p14:creationId xmlns:p14="http://schemas.microsoft.com/office/powerpoint/2010/main" val="3857312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B9F6-40E7-2440-861B-84C68D10A6A2}"/>
              </a:ext>
            </a:extLst>
          </p:cNvPr>
          <p:cNvSpPr>
            <a:spLocks noGrp="1"/>
          </p:cNvSpPr>
          <p:nvPr>
            <p:ph type="title"/>
          </p:nvPr>
        </p:nvSpPr>
        <p:spPr/>
        <p:txBody>
          <a:bodyPr/>
          <a:lstStyle/>
          <a:p>
            <a:r>
              <a:rPr lang="en-US" dirty="0"/>
              <a:t>Backup Slides – Markov Decision Process (MDP)</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34D9D3-D5AA-974A-9643-17DCE9E74D8C}"/>
                  </a:ext>
                </a:extLst>
              </p:cNvPr>
              <p:cNvSpPr txBox="1"/>
              <p:nvPr/>
            </p:nvSpPr>
            <p:spPr>
              <a:xfrm>
                <a:off x="609600" y="1776019"/>
                <a:ext cx="6749845" cy="3170099"/>
              </a:xfrm>
              <a:prstGeom prst="rect">
                <a:avLst/>
              </a:prstGeom>
              <a:noFill/>
            </p:spPr>
            <p:txBody>
              <a:bodyPr wrap="square" rtlCol="0">
                <a:spAutoFit/>
              </a:bodyPr>
              <a:lstStyle/>
              <a:p>
                <a:r>
                  <a:rPr lang="en-US" sz="2000" dirty="0"/>
                  <a:t>A </a:t>
                </a:r>
                <a:r>
                  <a:rPr lang="en-US" sz="2000" b="1" dirty="0"/>
                  <a:t>Markov decision process</a:t>
                </a:r>
                <a:r>
                  <a:rPr lang="en-US" sz="2000" dirty="0"/>
                  <a:t> is a 4-tuple (S, A, P</a:t>
                </a:r>
                <a:r>
                  <a:rPr lang="en-US" sz="2000" baseline="-25000" dirty="0"/>
                  <a:t>a</a:t>
                </a:r>
                <a:r>
                  <a:rPr lang="en-US" sz="2000" dirty="0"/>
                  <a:t>, R</a:t>
                </a:r>
                <a:r>
                  <a:rPr lang="en-US" sz="2000" baseline="-25000" dirty="0"/>
                  <a:t>a</a:t>
                </a:r>
                <a:r>
                  <a:rPr lang="en-US" sz="2000" dirty="0"/>
                  <a:t>), where</a:t>
                </a:r>
              </a:p>
              <a:p>
                <a:pPr marL="285750" indent="-285750">
                  <a:buFont typeface="Arial" panose="020B0604020202020204" pitchFamily="34" charset="0"/>
                  <a:buChar char="•"/>
                </a:pPr>
                <a:r>
                  <a:rPr lang="en-US" sz="2000" dirty="0"/>
                  <a:t>S is a finite set of states</a:t>
                </a:r>
              </a:p>
              <a:p>
                <a:pPr marL="285750" indent="-285750">
                  <a:buFont typeface="Arial" panose="020B0604020202020204" pitchFamily="34" charset="0"/>
                  <a:buChar char="•"/>
                </a:pPr>
                <a:r>
                  <a:rPr lang="en-US" sz="2000" dirty="0"/>
                  <a:t>A is a finite set of actions</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e>
                        </m:d>
                      </m:e>
                    </m:func>
                  </m:oMath>
                </a14:m>
                <a:r>
                  <a:rPr lang="en-US" sz="2000" dirty="0"/>
                  <a:t> is the probability that action a in state s at time t will will lead to state s’ at time t+1</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is the immediate reward received after transitioning from state s to state s’, due to action a</a:t>
                </a:r>
              </a:p>
              <a:p>
                <a:pPr marL="285750" indent="-285750">
                  <a:buFont typeface="Arial" panose="020B0604020202020204" pitchFamily="34" charset="0"/>
                  <a:buChar char="•"/>
                </a:pPr>
                <a:endParaRPr lang="en-US" sz="2000" dirty="0"/>
              </a:p>
            </p:txBody>
          </p:sp>
        </mc:Choice>
        <mc:Fallback xmlns="">
          <p:sp>
            <p:nvSpPr>
              <p:cNvPr id="21" name="TextBox 20">
                <a:extLst>
                  <a:ext uri="{FF2B5EF4-FFF2-40B4-BE49-F238E27FC236}">
                    <a16:creationId xmlns:a16="http://schemas.microsoft.com/office/drawing/2014/main" id="{7B34D9D3-D5AA-974A-9643-17DCE9E74D8C}"/>
                  </a:ext>
                </a:extLst>
              </p:cNvPr>
              <p:cNvSpPr txBox="1">
                <a:spLocks noRot="1" noChangeAspect="1" noMove="1" noResize="1" noEditPoints="1" noAdjustHandles="1" noChangeArrowheads="1" noChangeShapeType="1" noTextEdit="1"/>
              </p:cNvSpPr>
              <p:nvPr/>
            </p:nvSpPr>
            <p:spPr>
              <a:xfrm>
                <a:off x="609600" y="1776019"/>
                <a:ext cx="6749845" cy="3170099"/>
              </a:xfrm>
              <a:prstGeom prst="rect">
                <a:avLst/>
              </a:prstGeom>
              <a:blipFill>
                <a:blip r:embed="rId3"/>
                <a:stretch>
                  <a:fillRect l="-942" t="-800" r="-1695"/>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CB7C518-5AB1-394E-BA4E-04AD071E1D68}"/>
              </a:ext>
            </a:extLst>
          </p:cNvPr>
          <p:cNvSpPr/>
          <p:nvPr/>
        </p:nvSpPr>
        <p:spPr>
          <a:xfrm>
            <a:off x="0" y="6611779"/>
            <a:ext cx="3249608" cy="246221"/>
          </a:xfrm>
          <a:prstGeom prst="rect">
            <a:avLst/>
          </a:prstGeom>
        </p:spPr>
        <p:txBody>
          <a:bodyPr wrap="none">
            <a:spAutoFit/>
          </a:bodyPr>
          <a:lstStyle/>
          <a:p>
            <a:r>
              <a:rPr lang="en-US" sz="1000" dirty="0">
                <a:hlinkClick r:id="rId4">
                  <a:extLst>
                    <a:ext uri="{A12FA001-AC4F-418D-AE19-62706E023703}">
                      <ahyp:hlinkClr xmlns:ahyp="http://schemas.microsoft.com/office/drawing/2018/hyperlinkcolor" val="tx"/>
                    </a:ext>
                  </a:extLst>
                </a:hlinkClick>
              </a:rPr>
              <a:t>https://en.wikipedia.org/wiki/Markov_decision_process</a:t>
            </a:r>
            <a:endParaRPr lang="en-US" sz="1000" dirty="0"/>
          </a:p>
        </p:txBody>
      </p:sp>
      <p:pic>
        <p:nvPicPr>
          <p:cNvPr id="23" name="Picture 22">
            <a:extLst>
              <a:ext uri="{FF2B5EF4-FFF2-40B4-BE49-F238E27FC236}">
                <a16:creationId xmlns:a16="http://schemas.microsoft.com/office/drawing/2014/main" id="{CA33E2DA-CD54-F647-8DDA-BF2138E311F1}"/>
              </a:ext>
            </a:extLst>
          </p:cNvPr>
          <p:cNvPicPr>
            <a:picLocks noChangeAspect="1"/>
          </p:cNvPicPr>
          <p:nvPr/>
        </p:nvPicPr>
        <p:blipFill>
          <a:blip r:embed="rId5"/>
          <a:stretch>
            <a:fillRect/>
          </a:stretch>
        </p:blipFill>
        <p:spPr>
          <a:xfrm>
            <a:off x="7527208" y="1214284"/>
            <a:ext cx="4664792" cy="3731834"/>
          </a:xfrm>
          <a:prstGeom prst="rect">
            <a:avLst/>
          </a:prstGeom>
        </p:spPr>
      </p:pic>
    </p:spTree>
    <p:extLst>
      <p:ext uri="{BB962C8B-B14F-4D97-AF65-F5344CB8AC3E}">
        <p14:creationId xmlns:p14="http://schemas.microsoft.com/office/powerpoint/2010/main" val="3938328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DC41B5-5ED8-1048-8094-BE063A51C6C2}"/>
              </a:ext>
            </a:extLst>
          </p:cNvPr>
          <p:cNvSpPr>
            <a:spLocks noGrp="1"/>
          </p:cNvSpPr>
          <p:nvPr>
            <p:ph type="title"/>
          </p:nvPr>
        </p:nvSpPr>
        <p:spPr>
          <a:xfrm>
            <a:off x="609600" y="482600"/>
            <a:ext cx="10972800" cy="812800"/>
          </a:xfrm>
        </p:spPr>
        <p:txBody>
          <a:bodyPr/>
          <a:lstStyle/>
          <a:p>
            <a:r>
              <a:rPr lang="en-US" dirty="0"/>
              <a:t>Backup Slides – State Representation</a:t>
            </a:r>
          </a:p>
        </p:txBody>
      </p:sp>
      <p:grpSp>
        <p:nvGrpSpPr>
          <p:cNvPr id="5" name="Group 4">
            <a:extLst>
              <a:ext uri="{FF2B5EF4-FFF2-40B4-BE49-F238E27FC236}">
                <a16:creationId xmlns:a16="http://schemas.microsoft.com/office/drawing/2014/main" id="{98554B9F-770C-2448-9591-F90928907576}"/>
              </a:ext>
            </a:extLst>
          </p:cNvPr>
          <p:cNvGrpSpPr/>
          <p:nvPr/>
        </p:nvGrpSpPr>
        <p:grpSpPr>
          <a:xfrm>
            <a:off x="2311882" y="1071540"/>
            <a:ext cx="4334281" cy="5541888"/>
            <a:chOff x="3748217" y="1210276"/>
            <a:chExt cx="4039616" cy="5165124"/>
          </a:xfrm>
        </p:grpSpPr>
        <p:pic>
          <p:nvPicPr>
            <p:cNvPr id="6" name="Picture 5" descr="A screenshot of a cell phone&#10;&#10;Description automatically generated">
              <a:extLst>
                <a:ext uri="{FF2B5EF4-FFF2-40B4-BE49-F238E27FC236}">
                  <a16:creationId xmlns:a16="http://schemas.microsoft.com/office/drawing/2014/main" id="{FD53D871-9D2E-974E-BCC1-4DB886F330C3}"/>
                </a:ext>
              </a:extLst>
            </p:cNvPr>
            <p:cNvPicPr>
              <a:picLocks noChangeAspect="1"/>
            </p:cNvPicPr>
            <p:nvPr/>
          </p:nvPicPr>
          <p:blipFill>
            <a:blip r:embed="rId3"/>
            <a:stretch>
              <a:fillRect/>
            </a:stretch>
          </p:blipFill>
          <p:spPr>
            <a:xfrm>
              <a:off x="3748217" y="1210276"/>
              <a:ext cx="4039616" cy="5165124"/>
            </a:xfrm>
            <a:prstGeom prst="rect">
              <a:avLst/>
            </a:prstGeom>
          </p:spPr>
        </p:pic>
        <p:sp>
          <p:nvSpPr>
            <p:cNvPr id="7" name="TextBox 6">
              <a:extLst>
                <a:ext uri="{FF2B5EF4-FFF2-40B4-BE49-F238E27FC236}">
                  <a16:creationId xmlns:a16="http://schemas.microsoft.com/office/drawing/2014/main" id="{86A1B35E-1321-7640-BFA7-3F9285B8B0A8}"/>
                </a:ext>
              </a:extLst>
            </p:cNvPr>
            <p:cNvSpPr txBox="1"/>
            <p:nvPr/>
          </p:nvSpPr>
          <p:spPr>
            <a:xfrm>
              <a:off x="4802302" y="1838410"/>
              <a:ext cx="1454244" cy="369332"/>
            </a:xfrm>
            <a:prstGeom prst="rect">
              <a:avLst/>
            </a:prstGeom>
            <a:solidFill>
              <a:schemeClr val="bg1"/>
            </a:solidFill>
            <a:ln>
              <a:noFill/>
            </a:ln>
          </p:spPr>
          <p:txBody>
            <a:bodyPr wrap="none" rtlCol="0">
              <a:spAutoFit/>
            </a:bodyPr>
            <a:lstStyle/>
            <a:p>
              <a:pPr eaLnBrk="1" fontAlgn="auto" hangingPunct="1">
                <a:spcBef>
                  <a:spcPts val="0"/>
                </a:spcBef>
                <a:spcAft>
                  <a:spcPts val="0"/>
                </a:spcAft>
              </a:pPr>
              <a:r>
                <a:rPr lang="en-US" dirty="0">
                  <a:solidFill>
                    <a:prstClr val="black"/>
                  </a:solidFill>
                  <a:latin typeface="Arial" panose="020B0604020202020204" pitchFamily="34" charset="0"/>
                  <a:cs typeface="Arial" panose="020B0604020202020204" pitchFamily="34" charset="0"/>
                </a:rPr>
                <a:t>DQN Router</a:t>
              </a:r>
            </a:p>
          </p:txBody>
        </p:sp>
      </p:grpSp>
      <p:pic>
        <p:nvPicPr>
          <p:cNvPr id="8" name="Picture 7">
            <a:extLst>
              <a:ext uri="{FF2B5EF4-FFF2-40B4-BE49-F238E27FC236}">
                <a16:creationId xmlns:a16="http://schemas.microsoft.com/office/drawing/2014/main" id="{62E3C2E5-B5F1-C444-999F-B4A8B690698B}"/>
              </a:ext>
            </a:extLst>
          </p:cNvPr>
          <p:cNvPicPr>
            <a:picLocks noChangeAspect="1"/>
          </p:cNvPicPr>
          <p:nvPr/>
        </p:nvPicPr>
        <p:blipFill>
          <a:blip r:embed="rId4"/>
          <a:stretch>
            <a:fillRect/>
          </a:stretch>
        </p:blipFill>
        <p:spPr>
          <a:xfrm>
            <a:off x="8600544" y="1905410"/>
            <a:ext cx="584780" cy="3739374"/>
          </a:xfrm>
          <a:prstGeom prst="rect">
            <a:avLst/>
          </a:prstGeom>
        </p:spPr>
      </p:pic>
      <p:sp>
        <p:nvSpPr>
          <p:cNvPr id="9" name="TextBox 8">
            <a:extLst>
              <a:ext uri="{FF2B5EF4-FFF2-40B4-BE49-F238E27FC236}">
                <a16:creationId xmlns:a16="http://schemas.microsoft.com/office/drawing/2014/main" id="{73076CCE-F03A-824A-AB11-D02950798A73}"/>
              </a:ext>
            </a:extLst>
          </p:cNvPr>
          <p:cNvSpPr txBox="1"/>
          <p:nvPr/>
        </p:nvSpPr>
        <p:spPr>
          <a:xfrm>
            <a:off x="7751149" y="1071540"/>
            <a:ext cx="2283570" cy="707886"/>
          </a:xfrm>
          <a:prstGeom prst="rect">
            <a:avLst/>
          </a:prstGeom>
          <a:noFill/>
        </p:spPr>
        <p:txBody>
          <a:bodyPr wrap="square" rtlCol="0">
            <a:spAutoFit/>
          </a:bodyPr>
          <a:lstStyle/>
          <a:p>
            <a:pPr algn="ctr"/>
            <a:r>
              <a:rPr lang="en-US" sz="2000" b="1" dirty="0">
                <a:solidFill>
                  <a:srgbClr val="7030A0"/>
                </a:solidFill>
              </a:rPr>
              <a:t>State Representation</a:t>
            </a:r>
          </a:p>
        </p:txBody>
      </p:sp>
      <p:sp>
        <p:nvSpPr>
          <p:cNvPr id="10" name="Right Brace 9">
            <a:extLst>
              <a:ext uri="{FF2B5EF4-FFF2-40B4-BE49-F238E27FC236}">
                <a16:creationId xmlns:a16="http://schemas.microsoft.com/office/drawing/2014/main" id="{B960F515-AFE6-254A-ACBD-557ECCC3166F}"/>
              </a:ext>
            </a:extLst>
          </p:cNvPr>
          <p:cNvSpPr/>
          <p:nvPr/>
        </p:nvSpPr>
        <p:spPr bwMode="auto">
          <a:xfrm>
            <a:off x="9319364" y="1905410"/>
            <a:ext cx="250521" cy="875368"/>
          </a:xfrm>
          <a:prstGeom prst="rightBrac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1" name="TextBox 10">
            <a:extLst>
              <a:ext uri="{FF2B5EF4-FFF2-40B4-BE49-F238E27FC236}">
                <a16:creationId xmlns:a16="http://schemas.microsoft.com/office/drawing/2014/main" id="{D55B3A3E-E1CE-6842-A39E-DAFDC384C507}"/>
              </a:ext>
            </a:extLst>
          </p:cNvPr>
          <p:cNvSpPr txBox="1"/>
          <p:nvPr/>
        </p:nvSpPr>
        <p:spPr>
          <a:xfrm>
            <a:off x="9569885" y="2183700"/>
            <a:ext cx="1838965" cy="369332"/>
          </a:xfrm>
          <a:prstGeom prst="rect">
            <a:avLst/>
          </a:prstGeom>
          <a:noFill/>
        </p:spPr>
        <p:txBody>
          <a:bodyPr wrap="none" rtlCol="0">
            <a:spAutoFit/>
          </a:bodyPr>
          <a:lstStyle/>
          <a:p>
            <a:r>
              <a:rPr lang="en-US" dirty="0"/>
              <a:t>Current Position</a:t>
            </a:r>
          </a:p>
        </p:txBody>
      </p:sp>
      <p:sp>
        <p:nvSpPr>
          <p:cNvPr id="12" name="Right Brace 11">
            <a:extLst>
              <a:ext uri="{FF2B5EF4-FFF2-40B4-BE49-F238E27FC236}">
                <a16:creationId xmlns:a16="http://schemas.microsoft.com/office/drawing/2014/main" id="{8342AA24-F1DE-9D4C-9D40-F4EFF4DAE6DB}"/>
              </a:ext>
            </a:extLst>
          </p:cNvPr>
          <p:cNvSpPr/>
          <p:nvPr/>
        </p:nvSpPr>
        <p:spPr bwMode="auto">
          <a:xfrm>
            <a:off x="9319364" y="2831322"/>
            <a:ext cx="250521" cy="875368"/>
          </a:xfrm>
          <a:prstGeom prst="rightBrac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3" name="TextBox 12">
            <a:extLst>
              <a:ext uri="{FF2B5EF4-FFF2-40B4-BE49-F238E27FC236}">
                <a16:creationId xmlns:a16="http://schemas.microsoft.com/office/drawing/2014/main" id="{C3BF0698-FB0A-5A47-A809-E39A4CAB0B0B}"/>
              </a:ext>
            </a:extLst>
          </p:cNvPr>
          <p:cNvSpPr txBox="1"/>
          <p:nvPr/>
        </p:nvSpPr>
        <p:spPr>
          <a:xfrm>
            <a:off x="9569885" y="3072000"/>
            <a:ext cx="1954381" cy="369332"/>
          </a:xfrm>
          <a:prstGeom prst="rect">
            <a:avLst/>
          </a:prstGeom>
          <a:noFill/>
        </p:spPr>
        <p:txBody>
          <a:bodyPr wrap="none" rtlCol="0">
            <a:spAutoFit/>
          </a:bodyPr>
          <a:lstStyle/>
          <a:p>
            <a:r>
              <a:rPr lang="en-US" dirty="0"/>
              <a:t> Distance to Goal</a:t>
            </a:r>
          </a:p>
        </p:txBody>
      </p:sp>
      <p:sp>
        <p:nvSpPr>
          <p:cNvPr id="14" name="Right Brace 13">
            <a:extLst>
              <a:ext uri="{FF2B5EF4-FFF2-40B4-BE49-F238E27FC236}">
                <a16:creationId xmlns:a16="http://schemas.microsoft.com/office/drawing/2014/main" id="{5D083B4E-E8F3-EA42-A30A-C9065B057E9A}"/>
              </a:ext>
            </a:extLst>
          </p:cNvPr>
          <p:cNvSpPr/>
          <p:nvPr/>
        </p:nvSpPr>
        <p:spPr bwMode="auto">
          <a:xfrm>
            <a:off x="9319364" y="3749758"/>
            <a:ext cx="250521" cy="1895026"/>
          </a:xfrm>
          <a:prstGeom prst="rightBrac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5" name="TextBox 14">
            <a:extLst>
              <a:ext uri="{FF2B5EF4-FFF2-40B4-BE49-F238E27FC236}">
                <a16:creationId xmlns:a16="http://schemas.microsoft.com/office/drawing/2014/main" id="{F6E1F291-6DCE-F149-934D-552C50EADAA8}"/>
              </a:ext>
            </a:extLst>
          </p:cNvPr>
          <p:cNvSpPr txBox="1"/>
          <p:nvPr/>
        </p:nvSpPr>
        <p:spPr>
          <a:xfrm>
            <a:off x="9569885" y="4512605"/>
            <a:ext cx="2390398" cy="369332"/>
          </a:xfrm>
          <a:prstGeom prst="rect">
            <a:avLst/>
          </a:prstGeom>
          <a:noFill/>
        </p:spPr>
        <p:txBody>
          <a:bodyPr wrap="none" rtlCol="0">
            <a:spAutoFit/>
          </a:bodyPr>
          <a:lstStyle/>
          <a:p>
            <a:r>
              <a:rPr lang="en-US" dirty="0"/>
              <a:t>Neighboring Capacity</a:t>
            </a:r>
          </a:p>
        </p:txBody>
      </p:sp>
    </p:spTree>
    <p:extLst>
      <p:ext uri="{BB962C8B-B14F-4D97-AF65-F5344CB8AC3E}">
        <p14:creationId xmlns:p14="http://schemas.microsoft.com/office/powerpoint/2010/main" val="2166961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B9F6-40E7-2440-861B-84C68D10A6A2}"/>
              </a:ext>
            </a:extLst>
          </p:cNvPr>
          <p:cNvSpPr>
            <a:spLocks noGrp="1"/>
          </p:cNvSpPr>
          <p:nvPr>
            <p:ph type="title"/>
          </p:nvPr>
        </p:nvSpPr>
        <p:spPr/>
        <p:txBody>
          <a:bodyPr/>
          <a:lstStyle/>
          <a:p>
            <a:r>
              <a:rPr lang="en-US" dirty="0"/>
              <a:t>Backup Slides – Network Structures (Why </a:t>
            </a:r>
            <a:r>
              <a:rPr lang="en-US" dirty="0" err="1"/>
              <a:t>ReLU</a:t>
            </a:r>
            <a:r>
              <a:rPr lang="en-US" dirty="0"/>
              <a:t>) </a:t>
            </a:r>
          </a:p>
        </p:txBody>
      </p:sp>
      <p:sp>
        <p:nvSpPr>
          <p:cNvPr id="3" name="Oval 2">
            <a:extLst>
              <a:ext uri="{FF2B5EF4-FFF2-40B4-BE49-F238E27FC236}">
                <a16:creationId xmlns:a16="http://schemas.microsoft.com/office/drawing/2014/main" id="{DEA9EFFC-7F2C-B846-BA51-C21F857E3D0E}"/>
              </a:ext>
            </a:extLst>
          </p:cNvPr>
          <p:cNvSpPr/>
          <p:nvPr/>
        </p:nvSpPr>
        <p:spPr bwMode="auto">
          <a:xfrm>
            <a:off x="1498600" y="2654300"/>
            <a:ext cx="304800" cy="304800"/>
          </a:xfrm>
          <a:prstGeom prst="ellips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 name="Oval 3">
            <a:extLst>
              <a:ext uri="{FF2B5EF4-FFF2-40B4-BE49-F238E27FC236}">
                <a16:creationId xmlns:a16="http://schemas.microsoft.com/office/drawing/2014/main" id="{BA7502A7-2CF7-F945-ADF9-7D384AC19D99}"/>
              </a:ext>
            </a:extLst>
          </p:cNvPr>
          <p:cNvSpPr/>
          <p:nvPr/>
        </p:nvSpPr>
        <p:spPr bwMode="auto">
          <a:xfrm>
            <a:off x="1498600" y="3225800"/>
            <a:ext cx="304800" cy="304800"/>
          </a:xfrm>
          <a:prstGeom prst="ellips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 name="Oval 5">
            <a:extLst>
              <a:ext uri="{FF2B5EF4-FFF2-40B4-BE49-F238E27FC236}">
                <a16:creationId xmlns:a16="http://schemas.microsoft.com/office/drawing/2014/main" id="{7CBA3834-8C94-5F47-A7F2-1FAED8966B77}"/>
              </a:ext>
            </a:extLst>
          </p:cNvPr>
          <p:cNvSpPr/>
          <p:nvPr/>
        </p:nvSpPr>
        <p:spPr bwMode="auto">
          <a:xfrm>
            <a:off x="1485900" y="4368800"/>
            <a:ext cx="304800" cy="304800"/>
          </a:xfrm>
          <a:prstGeom prst="ellips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 name="Oval 6">
            <a:extLst>
              <a:ext uri="{FF2B5EF4-FFF2-40B4-BE49-F238E27FC236}">
                <a16:creationId xmlns:a16="http://schemas.microsoft.com/office/drawing/2014/main" id="{B4266811-DCA7-8F41-B52C-8BE022A64882}"/>
              </a:ext>
            </a:extLst>
          </p:cNvPr>
          <p:cNvSpPr/>
          <p:nvPr/>
        </p:nvSpPr>
        <p:spPr bwMode="auto">
          <a:xfrm>
            <a:off x="1485900" y="4940300"/>
            <a:ext cx="304800" cy="304800"/>
          </a:xfrm>
          <a:prstGeom prst="ellips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 name="Oval 7">
            <a:extLst>
              <a:ext uri="{FF2B5EF4-FFF2-40B4-BE49-F238E27FC236}">
                <a16:creationId xmlns:a16="http://schemas.microsoft.com/office/drawing/2014/main" id="{13B60ABC-D781-494A-B746-9ACEEB971D72}"/>
              </a:ext>
            </a:extLst>
          </p:cNvPr>
          <p:cNvSpPr/>
          <p:nvPr/>
        </p:nvSpPr>
        <p:spPr bwMode="auto">
          <a:xfrm>
            <a:off x="2717800" y="20447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9" name="Oval 8">
            <a:extLst>
              <a:ext uri="{FF2B5EF4-FFF2-40B4-BE49-F238E27FC236}">
                <a16:creationId xmlns:a16="http://schemas.microsoft.com/office/drawing/2014/main" id="{3CCBF0CB-661F-824F-B85D-0E8108389D0B}"/>
              </a:ext>
            </a:extLst>
          </p:cNvPr>
          <p:cNvSpPr/>
          <p:nvPr/>
        </p:nvSpPr>
        <p:spPr bwMode="auto">
          <a:xfrm>
            <a:off x="2717800" y="26162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 name="Oval 10">
            <a:extLst>
              <a:ext uri="{FF2B5EF4-FFF2-40B4-BE49-F238E27FC236}">
                <a16:creationId xmlns:a16="http://schemas.microsoft.com/office/drawing/2014/main" id="{D8B470CC-2FB2-3B41-9589-13007EC87897}"/>
              </a:ext>
            </a:extLst>
          </p:cNvPr>
          <p:cNvSpPr/>
          <p:nvPr/>
        </p:nvSpPr>
        <p:spPr bwMode="auto">
          <a:xfrm>
            <a:off x="2717800" y="46736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 name="Oval 11">
            <a:extLst>
              <a:ext uri="{FF2B5EF4-FFF2-40B4-BE49-F238E27FC236}">
                <a16:creationId xmlns:a16="http://schemas.microsoft.com/office/drawing/2014/main" id="{563E6DB0-8F6E-804F-93BD-63F1F696E485}"/>
              </a:ext>
            </a:extLst>
          </p:cNvPr>
          <p:cNvSpPr/>
          <p:nvPr/>
        </p:nvSpPr>
        <p:spPr bwMode="auto">
          <a:xfrm>
            <a:off x="2717800" y="52451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3" name="Oval 12">
            <a:extLst>
              <a:ext uri="{FF2B5EF4-FFF2-40B4-BE49-F238E27FC236}">
                <a16:creationId xmlns:a16="http://schemas.microsoft.com/office/drawing/2014/main" id="{8D7AD6B2-6A9A-3B42-BBAE-D1267ED3C0BD}"/>
              </a:ext>
            </a:extLst>
          </p:cNvPr>
          <p:cNvSpPr/>
          <p:nvPr/>
        </p:nvSpPr>
        <p:spPr bwMode="auto">
          <a:xfrm>
            <a:off x="3937000" y="20447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4" name="Oval 13">
            <a:extLst>
              <a:ext uri="{FF2B5EF4-FFF2-40B4-BE49-F238E27FC236}">
                <a16:creationId xmlns:a16="http://schemas.microsoft.com/office/drawing/2014/main" id="{BC27D1A3-EA54-F244-B480-07837061E1C5}"/>
              </a:ext>
            </a:extLst>
          </p:cNvPr>
          <p:cNvSpPr/>
          <p:nvPr/>
        </p:nvSpPr>
        <p:spPr bwMode="auto">
          <a:xfrm>
            <a:off x="3937000" y="26162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5" name="Oval 14">
            <a:extLst>
              <a:ext uri="{FF2B5EF4-FFF2-40B4-BE49-F238E27FC236}">
                <a16:creationId xmlns:a16="http://schemas.microsoft.com/office/drawing/2014/main" id="{0FEF7375-3E02-FD49-BA96-64E2E364ED14}"/>
              </a:ext>
            </a:extLst>
          </p:cNvPr>
          <p:cNvSpPr/>
          <p:nvPr/>
        </p:nvSpPr>
        <p:spPr bwMode="auto">
          <a:xfrm>
            <a:off x="3937000" y="46736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 name="Oval 15">
            <a:extLst>
              <a:ext uri="{FF2B5EF4-FFF2-40B4-BE49-F238E27FC236}">
                <a16:creationId xmlns:a16="http://schemas.microsoft.com/office/drawing/2014/main" id="{EA87FB35-F1A3-6140-A6CE-AAE11C2C2924}"/>
              </a:ext>
            </a:extLst>
          </p:cNvPr>
          <p:cNvSpPr/>
          <p:nvPr/>
        </p:nvSpPr>
        <p:spPr bwMode="auto">
          <a:xfrm>
            <a:off x="3937000" y="52451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 name="Oval 16">
            <a:extLst>
              <a:ext uri="{FF2B5EF4-FFF2-40B4-BE49-F238E27FC236}">
                <a16:creationId xmlns:a16="http://schemas.microsoft.com/office/drawing/2014/main" id="{1E43264C-A76E-8841-8AE6-082ADAFA0E53}"/>
              </a:ext>
            </a:extLst>
          </p:cNvPr>
          <p:cNvSpPr/>
          <p:nvPr/>
        </p:nvSpPr>
        <p:spPr bwMode="auto">
          <a:xfrm>
            <a:off x="3937000" y="142875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8" name="Oval 17">
            <a:extLst>
              <a:ext uri="{FF2B5EF4-FFF2-40B4-BE49-F238E27FC236}">
                <a16:creationId xmlns:a16="http://schemas.microsoft.com/office/drawing/2014/main" id="{1FD7F2B0-21A6-3341-8CE8-D252D43624B7}"/>
              </a:ext>
            </a:extLst>
          </p:cNvPr>
          <p:cNvSpPr/>
          <p:nvPr/>
        </p:nvSpPr>
        <p:spPr bwMode="auto">
          <a:xfrm>
            <a:off x="3937000" y="58166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0" name="Oval 19">
            <a:extLst>
              <a:ext uri="{FF2B5EF4-FFF2-40B4-BE49-F238E27FC236}">
                <a16:creationId xmlns:a16="http://schemas.microsoft.com/office/drawing/2014/main" id="{EAF011EC-6C0A-4A48-932E-96DBBC3ABDA8}"/>
              </a:ext>
            </a:extLst>
          </p:cNvPr>
          <p:cNvSpPr/>
          <p:nvPr/>
        </p:nvSpPr>
        <p:spPr bwMode="auto">
          <a:xfrm>
            <a:off x="5156200" y="20447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1" name="Oval 20">
            <a:extLst>
              <a:ext uri="{FF2B5EF4-FFF2-40B4-BE49-F238E27FC236}">
                <a16:creationId xmlns:a16="http://schemas.microsoft.com/office/drawing/2014/main" id="{A2AF194A-5325-194C-8035-DEBB2140BC66}"/>
              </a:ext>
            </a:extLst>
          </p:cNvPr>
          <p:cNvSpPr/>
          <p:nvPr/>
        </p:nvSpPr>
        <p:spPr bwMode="auto">
          <a:xfrm>
            <a:off x="5156200" y="26162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2" name="Oval 21">
            <a:extLst>
              <a:ext uri="{FF2B5EF4-FFF2-40B4-BE49-F238E27FC236}">
                <a16:creationId xmlns:a16="http://schemas.microsoft.com/office/drawing/2014/main" id="{98951A69-A883-0543-B5ED-C7267719C557}"/>
              </a:ext>
            </a:extLst>
          </p:cNvPr>
          <p:cNvSpPr/>
          <p:nvPr/>
        </p:nvSpPr>
        <p:spPr bwMode="auto">
          <a:xfrm>
            <a:off x="5156200" y="46736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3" name="Oval 22">
            <a:extLst>
              <a:ext uri="{FF2B5EF4-FFF2-40B4-BE49-F238E27FC236}">
                <a16:creationId xmlns:a16="http://schemas.microsoft.com/office/drawing/2014/main" id="{897043F7-7BE7-5943-87D1-6A6EC2C95AB2}"/>
              </a:ext>
            </a:extLst>
          </p:cNvPr>
          <p:cNvSpPr/>
          <p:nvPr/>
        </p:nvSpPr>
        <p:spPr bwMode="auto">
          <a:xfrm>
            <a:off x="5156200" y="52451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4" name="Oval 23">
            <a:extLst>
              <a:ext uri="{FF2B5EF4-FFF2-40B4-BE49-F238E27FC236}">
                <a16:creationId xmlns:a16="http://schemas.microsoft.com/office/drawing/2014/main" id="{E8CED3A6-4E92-AA48-AAF1-55AF96C92DC0}"/>
              </a:ext>
            </a:extLst>
          </p:cNvPr>
          <p:cNvSpPr/>
          <p:nvPr/>
        </p:nvSpPr>
        <p:spPr bwMode="auto">
          <a:xfrm>
            <a:off x="6388100" y="2578100"/>
            <a:ext cx="304800" cy="3048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 name="Oval 24">
            <a:extLst>
              <a:ext uri="{FF2B5EF4-FFF2-40B4-BE49-F238E27FC236}">
                <a16:creationId xmlns:a16="http://schemas.microsoft.com/office/drawing/2014/main" id="{AC7457E2-324F-5747-915E-0E78A71D3A4F}"/>
              </a:ext>
            </a:extLst>
          </p:cNvPr>
          <p:cNvSpPr/>
          <p:nvPr/>
        </p:nvSpPr>
        <p:spPr bwMode="auto">
          <a:xfrm>
            <a:off x="6388100" y="3149600"/>
            <a:ext cx="304800" cy="3048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7" name="Oval 26">
            <a:extLst>
              <a:ext uri="{FF2B5EF4-FFF2-40B4-BE49-F238E27FC236}">
                <a16:creationId xmlns:a16="http://schemas.microsoft.com/office/drawing/2014/main" id="{0D6A6837-B37B-9742-81C7-0DFAB1D76E63}"/>
              </a:ext>
            </a:extLst>
          </p:cNvPr>
          <p:cNvSpPr/>
          <p:nvPr/>
        </p:nvSpPr>
        <p:spPr bwMode="auto">
          <a:xfrm>
            <a:off x="6375400" y="4292600"/>
            <a:ext cx="304800" cy="3048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8" name="Oval 27">
            <a:extLst>
              <a:ext uri="{FF2B5EF4-FFF2-40B4-BE49-F238E27FC236}">
                <a16:creationId xmlns:a16="http://schemas.microsoft.com/office/drawing/2014/main" id="{9980B0D2-A9C4-8F40-AB1B-6DBC0B2F9257}"/>
              </a:ext>
            </a:extLst>
          </p:cNvPr>
          <p:cNvSpPr/>
          <p:nvPr/>
        </p:nvSpPr>
        <p:spPr bwMode="auto">
          <a:xfrm>
            <a:off x="6375400" y="4864100"/>
            <a:ext cx="304800" cy="3048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9" name="TextBox 28">
            <a:extLst>
              <a:ext uri="{FF2B5EF4-FFF2-40B4-BE49-F238E27FC236}">
                <a16:creationId xmlns:a16="http://schemas.microsoft.com/office/drawing/2014/main" id="{91BC47DA-9EA0-844F-AAF9-76E6541C3430}"/>
              </a:ext>
            </a:extLst>
          </p:cNvPr>
          <p:cNvSpPr txBox="1"/>
          <p:nvPr/>
        </p:nvSpPr>
        <p:spPr>
          <a:xfrm rot="5400000">
            <a:off x="1436300" y="3765034"/>
            <a:ext cx="646331" cy="369332"/>
          </a:xfrm>
          <a:prstGeom prst="rect">
            <a:avLst/>
          </a:prstGeom>
          <a:noFill/>
          <a:ln>
            <a:noFill/>
          </a:ln>
        </p:spPr>
        <p:txBody>
          <a:bodyPr wrap="none" rtlCol="0">
            <a:spAutoFit/>
          </a:bodyPr>
          <a:lstStyle/>
          <a:p>
            <a:r>
              <a:rPr lang="en-US" b="1" dirty="0"/>
              <a:t>……</a:t>
            </a:r>
          </a:p>
        </p:txBody>
      </p:sp>
      <p:sp>
        <p:nvSpPr>
          <p:cNvPr id="30" name="TextBox 29">
            <a:extLst>
              <a:ext uri="{FF2B5EF4-FFF2-40B4-BE49-F238E27FC236}">
                <a16:creationId xmlns:a16="http://schemas.microsoft.com/office/drawing/2014/main" id="{432CC9B0-8D31-B94B-A7F9-ABCE7FCE1FB3}"/>
              </a:ext>
            </a:extLst>
          </p:cNvPr>
          <p:cNvSpPr txBox="1"/>
          <p:nvPr/>
        </p:nvSpPr>
        <p:spPr>
          <a:xfrm rot="5400000">
            <a:off x="2348468" y="3534202"/>
            <a:ext cx="1107996" cy="369332"/>
          </a:xfrm>
          <a:prstGeom prst="rect">
            <a:avLst/>
          </a:prstGeom>
          <a:noFill/>
        </p:spPr>
        <p:txBody>
          <a:bodyPr wrap="none" rtlCol="0">
            <a:spAutoFit/>
          </a:bodyPr>
          <a:lstStyle/>
          <a:p>
            <a:r>
              <a:rPr lang="en-US" b="1" dirty="0"/>
              <a:t>…………</a:t>
            </a:r>
          </a:p>
        </p:txBody>
      </p:sp>
      <p:sp>
        <p:nvSpPr>
          <p:cNvPr id="31" name="TextBox 30">
            <a:extLst>
              <a:ext uri="{FF2B5EF4-FFF2-40B4-BE49-F238E27FC236}">
                <a16:creationId xmlns:a16="http://schemas.microsoft.com/office/drawing/2014/main" id="{8B050A2B-1EAF-DB45-9F76-30AC3707A2F8}"/>
              </a:ext>
            </a:extLst>
          </p:cNvPr>
          <p:cNvSpPr txBox="1"/>
          <p:nvPr/>
        </p:nvSpPr>
        <p:spPr>
          <a:xfrm rot="5400000">
            <a:off x="3388132" y="3534202"/>
            <a:ext cx="1467068" cy="369332"/>
          </a:xfrm>
          <a:prstGeom prst="rect">
            <a:avLst/>
          </a:prstGeom>
          <a:noFill/>
        </p:spPr>
        <p:txBody>
          <a:bodyPr wrap="none" rtlCol="0">
            <a:spAutoFit/>
          </a:bodyPr>
          <a:lstStyle/>
          <a:p>
            <a:r>
              <a:rPr lang="en-US" b="1" dirty="0"/>
              <a:t>………..……</a:t>
            </a:r>
          </a:p>
        </p:txBody>
      </p:sp>
      <p:sp>
        <p:nvSpPr>
          <p:cNvPr id="33" name="TextBox 32">
            <a:extLst>
              <a:ext uri="{FF2B5EF4-FFF2-40B4-BE49-F238E27FC236}">
                <a16:creationId xmlns:a16="http://schemas.microsoft.com/office/drawing/2014/main" id="{432729C9-B1F6-3040-881A-1307B4EC940B}"/>
              </a:ext>
            </a:extLst>
          </p:cNvPr>
          <p:cNvSpPr txBox="1"/>
          <p:nvPr/>
        </p:nvSpPr>
        <p:spPr>
          <a:xfrm rot="5400000">
            <a:off x="4799568" y="3612634"/>
            <a:ext cx="1107996" cy="369332"/>
          </a:xfrm>
          <a:prstGeom prst="rect">
            <a:avLst/>
          </a:prstGeom>
          <a:noFill/>
        </p:spPr>
        <p:txBody>
          <a:bodyPr wrap="none" rtlCol="0">
            <a:spAutoFit/>
          </a:bodyPr>
          <a:lstStyle/>
          <a:p>
            <a:r>
              <a:rPr lang="en-US" b="1" dirty="0"/>
              <a:t>…………</a:t>
            </a:r>
          </a:p>
        </p:txBody>
      </p:sp>
      <p:sp>
        <p:nvSpPr>
          <p:cNvPr id="34" name="TextBox 33">
            <a:extLst>
              <a:ext uri="{FF2B5EF4-FFF2-40B4-BE49-F238E27FC236}">
                <a16:creationId xmlns:a16="http://schemas.microsoft.com/office/drawing/2014/main" id="{EED3F026-AB77-B243-A575-232F23C9074E}"/>
              </a:ext>
            </a:extLst>
          </p:cNvPr>
          <p:cNvSpPr txBox="1"/>
          <p:nvPr/>
        </p:nvSpPr>
        <p:spPr>
          <a:xfrm rot="5400000">
            <a:off x="6307268" y="3669783"/>
            <a:ext cx="646331" cy="369332"/>
          </a:xfrm>
          <a:prstGeom prst="rect">
            <a:avLst/>
          </a:prstGeom>
          <a:noFill/>
        </p:spPr>
        <p:txBody>
          <a:bodyPr wrap="none" rtlCol="0">
            <a:spAutoFit/>
          </a:bodyPr>
          <a:lstStyle/>
          <a:p>
            <a:r>
              <a:rPr lang="en-US" b="1" dirty="0"/>
              <a:t>……</a:t>
            </a:r>
          </a:p>
        </p:txBody>
      </p:sp>
      <p:sp>
        <p:nvSpPr>
          <p:cNvPr id="35" name="Rounded Rectangle 34">
            <a:extLst>
              <a:ext uri="{FF2B5EF4-FFF2-40B4-BE49-F238E27FC236}">
                <a16:creationId xmlns:a16="http://schemas.microsoft.com/office/drawing/2014/main" id="{E3F1752E-3BBD-4340-A011-2FC21D379462}"/>
              </a:ext>
            </a:extLst>
          </p:cNvPr>
          <p:cNvSpPr/>
          <p:nvPr/>
        </p:nvSpPr>
        <p:spPr bwMode="auto">
          <a:xfrm>
            <a:off x="1289050" y="1733988"/>
            <a:ext cx="711200" cy="4235450"/>
          </a:xfrm>
          <a:prstGeom prst="roundRect">
            <a:avLst/>
          </a:prstGeom>
          <a:solidFill>
            <a:srgbClr val="0070C0">
              <a:alpha val="41000"/>
            </a:srgbClr>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6" name="Rounded Rectangle 35">
            <a:extLst>
              <a:ext uri="{FF2B5EF4-FFF2-40B4-BE49-F238E27FC236}">
                <a16:creationId xmlns:a16="http://schemas.microsoft.com/office/drawing/2014/main" id="{6B20E0C6-037F-C74A-AF27-97A638882414}"/>
              </a:ext>
            </a:extLst>
          </p:cNvPr>
          <p:cNvSpPr/>
          <p:nvPr/>
        </p:nvSpPr>
        <p:spPr bwMode="auto">
          <a:xfrm>
            <a:off x="6198632" y="1733988"/>
            <a:ext cx="711200" cy="4235450"/>
          </a:xfrm>
          <a:prstGeom prst="roundRect">
            <a:avLst/>
          </a:prstGeom>
          <a:solidFill>
            <a:srgbClr val="0070C0">
              <a:alpha val="41000"/>
            </a:srgbClr>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7" name="TextBox 36">
            <a:extLst>
              <a:ext uri="{FF2B5EF4-FFF2-40B4-BE49-F238E27FC236}">
                <a16:creationId xmlns:a16="http://schemas.microsoft.com/office/drawing/2014/main" id="{615404DA-486D-564F-8CC4-A31CAB103FDA}"/>
              </a:ext>
            </a:extLst>
          </p:cNvPr>
          <p:cNvSpPr txBox="1"/>
          <p:nvPr/>
        </p:nvSpPr>
        <p:spPr>
          <a:xfrm>
            <a:off x="1284887" y="1345168"/>
            <a:ext cx="697627" cy="369332"/>
          </a:xfrm>
          <a:prstGeom prst="rect">
            <a:avLst/>
          </a:prstGeom>
          <a:noFill/>
        </p:spPr>
        <p:txBody>
          <a:bodyPr wrap="none" rtlCol="0">
            <a:spAutoFit/>
          </a:bodyPr>
          <a:lstStyle/>
          <a:p>
            <a:r>
              <a:rPr lang="en-US" dirty="0"/>
              <a:t>Input</a:t>
            </a:r>
          </a:p>
        </p:txBody>
      </p:sp>
      <p:sp>
        <p:nvSpPr>
          <p:cNvPr id="38" name="TextBox 37">
            <a:extLst>
              <a:ext uri="{FF2B5EF4-FFF2-40B4-BE49-F238E27FC236}">
                <a16:creationId xmlns:a16="http://schemas.microsoft.com/office/drawing/2014/main" id="{E4234BEB-C164-4A47-9D08-F577FAC59249}"/>
              </a:ext>
            </a:extLst>
          </p:cNvPr>
          <p:cNvSpPr txBox="1"/>
          <p:nvPr/>
        </p:nvSpPr>
        <p:spPr>
          <a:xfrm>
            <a:off x="6101918" y="1345168"/>
            <a:ext cx="877163" cy="369332"/>
          </a:xfrm>
          <a:prstGeom prst="rect">
            <a:avLst/>
          </a:prstGeom>
          <a:noFill/>
        </p:spPr>
        <p:txBody>
          <a:bodyPr wrap="none" rtlCol="0">
            <a:spAutoFit/>
          </a:bodyPr>
          <a:lstStyle/>
          <a:p>
            <a:r>
              <a:rPr lang="en-US" dirty="0"/>
              <a:t>Output</a:t>
            </a:r>
          </a:p>
        </p:txBody>
      </p:sp>
      <p:sp>
        <p:nvSpPr>
          <p:cNvPr id="39" name="TextBox 38">
            <a:extLst>
              <a:ext uri="{FF2B5EF4-FFF2-40B4-BE49-F238E27FC236}">
                <a16:creationId xmlns:a16="http://schemas.microsoft.com/office/drawing/2014/main" id="{E596563B-69EF-DD4C-87F0-A2EE3D89841E}"/>
              </a:ext>
            </a:extLst>
          </p:cNvPr>
          <p:cNvSpPr txBox="1"/>
          <p:nvPr/>
        </p:nvSpPr>
        <p:spPr>
          <a:xfrm>
            <a:off x="7666944" y="2703205"/>
            <a:ext cx="3268844" cy="1754326"/>
          </a:xfrm>
          <a:prstGeom prst="rect">
            <a:avLst/>
          </a:prstGeom>
          <a:noFill/>
        </p:spPr>
        <p:txBody>
          <a:bodyPr wrap="none" rtlCol="0">
            <a:spAutoFit/>
          </a:bodyPr>
          <a:lstStyle/>
          <a:p>
            <a:r>
              <a:rPr lang="en-US" b="1" dirty="0" err="1"/>
              <a:t>ReLU</a:t>
            </a:r>
            <a:r>
              <a:rPr lang="en-US" dirty="0"/>
              <a:t> (Rectified Linear Unit):</a:t>
            </a:r>
          </a:p>
          <a:p>
            <a:endParaRPr lang="en-US" dirty="0"/>
          </a:p>
          <a:p>
            <a:endParaRPr lang="en-US" dirty="0"/>
          </a:p>
          <a:p>
            <a:r>
              <a:rPr lang="en-US" b="1" dirty="0"/>
              <a:t>Advantage</a:t>
            </a:r>
            <a:r>
              <a:rPr lang="en-US" dirty="0"/>
              <a:t>:</a:t>
            </a:r>
          </a:p>
          <a:p>
            <a:pPr marL="285750" indent="-285750">
              <a:buFontTx/>
              <a:buChar char="-"/>
            </a:pPr>
            <a:r>
              <a:rPr lang="en-US" dirty="0"/>
              <a:t>Better gradient propagation</a:t>
            </a:r>
          </a:p>
          <a:p>
            <a:pPr marL="285750" indent="-285750">
              <a:buFontTx/>
              <a:buChar char="-"/>
            </a:pPr>
            <a:r>
              <a:rPr lang="en-US" dirty="0"/>
              <a:t>Efficient computation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E47EC86-E306-6F4C-8EED-935F6864D536}"/>
                  </a:ext>
                </a:extLst>
              </p:cNvPr>
              <p:cNvSpPr txBox="1"/>
              <p:nvPr/>
            </p:nvSpPr>
            <p:spPr>
              <a:xfrm>
                <a:off x="8259224" y="3036241"/>
                <a:ext cx="18266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r>
                        <a:rPr lang="en-US" b="1" i="0" smtClean="0">
                          <a:latin typeface="Cambria Math" panose="02040503050406030204" pitchFamily="18" charset="0"/>
                        </a:rPr>
                        <m:t>𝐦𝐚𝐱</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oMath>
                  </m:oMathPara>
                </a14:m>
                <a:endParaRPr lang="en-US" b="1" dirty="0"/>
              </a:p>
            </p:txBody>
          </p:sp>
        </mc:Choice>
        <mc:Fallback xmlns="">
          <p:sp>
            <p:nvSpPr>
              <p:cNvPr id="40" name="TextBox 39">
                <a:extLst>
                  <a:ext uri="{FF2B5EF4-FFF2-40B4-BE49-F238E27FC236}">
                    <a16:creationId xmlns:a16="http://schemas.microsoft.com/office/drawing/2014/main" id="{6E47EC86-E306-6F4C-8EED-935F6864D536}"/>
                  </a:ext>
                </a:extLst>
              </p:cNvPr>
              <p:cNvSpPr txBox="1">
                <a:spLocks noRot="1" noChangeAspect="1" noMove="1" noResize="1" noEditPoints="1" noAdjustHandles="1" noChangeArrowheads="1" noChangeShapeType="1" noTextEdit="1"/>
              </p:cNvSpPr>
              <p:nvPr/>
            </p:nvSpPr>
            <p:spPr>
              <a:xfrm>
                <a:off x="8259224" y="3036241"/>
                <a:ext cx="1826654" cy="276999"/>
              </a:xfrm>
              <a:prstGeom prst="rect">
                <a:avLst/>
              </a:prstGeom>
              <a:blipFill>
                <a:blip r:embed="rId3"/>
                <a:stretch>
                  <a:fillRect l="-3448" r="-3448" b="-3913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AB323D15-85CB-EC4D-B569-C39A6D04ECA6}"/>
              </a:ext>
            </a:extLst>
          </p:cNvPr>
          <p:cNvSpPr txBox="1"/>
          <p:nvPr/>
        </p:nvSpPr>
        <p:spPr>
          <a:xfrm>
            <a:off x="5168900" y="6103898"/>
            <a:ext cx="436338" cy="400110"/>
          </a:xfrm>
          <a:prstGeom prst="rect">
            <a:avLst/>
          </a:prstGeom>
          <a:noFill/>
        </p:spPr>
        <p:txBody>
          <a:bodyPr wrap="none" rtlCol="0">
            <a:spAutoFit/>
          </a:bodyPr>
          <a:lstStyle/>
          <a:p>
            <a:r>
              <a:rPr lang="en-US" sz="2000" b="1" dirty="0"/>
              <a:t>h</a:t>
            </a:r>
            <a:r>
              <a:rPr lang="en-US" sz="2000" b="1" baseline="-25000" dirty="0"/>
              <a:t>3</a:t>
            </a:r>
          </a:p>
        </p:txBody>
      </p:sp>
      <p:sp>
        <p:nvSpPr>
          <p:cNvPr id="42" name="TextBox 41">
            <a:extLst>
              <a:ext uri="{FF2B5EF4-FFF2-40B4-BE49-F238E27FC236}">
                <a16:creationId xmlns:a16="http://schemas.microsoft.com/office/drawing/2014/main" id="{C9C50D50-C8C3-5A4A-9691-0A625988F4A2}"/>
              </a:ext>
            </a:extLst>
          </p:cNvPr>
          <p:cNvSpPr txBox="1"/>
          <p:nvPr/>
        </p:nvSpPr>
        <p:spPr>
          <a:xfrm>
            <a:off x="3937000" y="6101170"/>
            <a:ext cx="436338" cy="400110"/>
          </a:xfrm>
          <a:prstGeom prst="rect">
            <a:avLst/>
          </a:prstGeom>
          <a:noFill/>
        </p:spPr>
        <p:txBody>
          <a:bodyPr wrap="none" rtlCol="0">
            <a:spAutoFit/>
          </a:bodyPr>
          <a:lstStyle/>
          <a:p>
            <a:r>
              <a:rPr lang="en-US" sz="2000" b="1" dirty="0"/>
              <a:t>h</a:t>
            </a:r>
            <a:r>
              <a:rPr lang="en-US" sz="2000" b="1" baseline="-25000" dirty="0"/>
              <a:t>2</a:t>
            </a:r>
          </a:p>
        </p:txBody>
      </p:sp>
      <p:sp>
        <p:nvSpPr>
          <p:cNvPr id="43" name="TextBox 42">
            <a:extLst>
              <a:ext uri="{FF2B5EF4-FFF2-40B4-BE49-F238E27FC236}">
                <a16:creationId xmlns:a16="http://schemas.microsoft.com/office/drawing/2014/main" id="{0CF20A88-9626-8E43-B5F3-39B5B30588ED}"/>
              </a:ext>
            </a:extLst>
          </p:cNvPr>
          <p:cNvSpPr txBox="1"/>
          <p:nvPr/>
        </p:nvSpPr>
        <p:spPr>
          <a:xfrm>
            <a:off x="2624734" y="6116936"/>
            <a:ext cx="436338" cy="400110"/>
          </a:xfrm>
          <a:prstGeom prst="rect">
            <a:avLst/>
          </a:prstGeom>
          <a:noFill/>
        </p:spPr>
        <p:txBody>
          <a:bodyPr wrap="none" rtlCol="0">
            <a:spAutoFit/>
          </a:bodyPr>
          <a:lstStyle/>
          <a:p>
            <a:r>
              <a:rPr lang="en-US" sz="2000" b="1" dirty="0"/>
              <a:t>h</a:t>
            </a:r>
            <a:r>
              <a:rPr lang="en-US" sz="2000" b="1" baseline="-25000" dirty="0"/>
              <a:t>1</a:t>
            </a:r>
          </a:p>
        </p:txBody>
      </p:sp>
      <p:sp>
        <p:nvSpPr>
          <p:cNvPr id="44" name="TextBox 43">
            <a:extLst>
              <a:ext uri="{FF2B5EF4-FFF2-40B4-BE49-F238E27FC236}">
                <a16:creationId xmlns:a16="http://schemas.microsoft.com/office/drawing/2014/main" id="{49862BFF-C0BE-5F40-BCD8-B80D50BC3726}"/>
              </a:ext>
            </a:extLst>
          </p:cNvPr>
          <p:cNvSpPr txBox="1"/>
          <p:nvPr/>
        </p:nvSpPr>
        <p:spPr>
          <a:xfrm>
            <a:off x="1433118" y="6078498"/>
            <a:ext cx="327334" cy="400110"/>
          </a:xfrm>
          <a:prstGeom prst="rect">
            <a:avLst/>
          </a:prstGeom>
          <a:noFill/>
        </p:spPr>
        <p:txBody>
          <a:bodyPr wrap="none" rtlCol="0">
            <a:spAutoFit/>
          </a:bodyPr>
          <a:lstStyle/>
          <a:p>
            <a:r>
              <a:rPr lang="en-US" sz="2000" b="1" dirty="0"/>
              <a:t>x</a:t>
            </a:r>
            <a:endParaRPr lang="en-US" sz="2000" b="1" baseline="-25000" dirty="0"/>
          </a:p>
        </p:txBody>
      </p:sp>
      <p:sp>
        <p:nvSpPr>
          <p:cNvPr id="45" name="TextBox 44">
            <a:extLst>
              <a:ext uri="{FF2B5EF4-FFF2-40B4-BE49-F238E27FC236}">
                <a16:creationId xmlns:a16="http://schemas.microsoft.com/office/drawing/2014/main" id="{F35DBE8B-2F39-7C43-B987-B6368A9DEC54}"/>
              </a:ext>
            </a:extLst>
          </p:cNvPr>
          <p:cNvSpPr txBox="1"/>
          <p:nvPr/>
        </p:nvSpPr>
        <p:spPr>
          <a:xfrm>
            <a:off x="6375400" y="6116936"/>
            <a:ext cx="317716" cy="297517"/>
          </a:xfrm>
          <a:prstGeom prst="rect">
            <a:avLst/>
          </a:prstGeom>
          <a:noFill/>
        </p:spPr>
        <p:txBody>
          <a:bodyPr wrap="none" rtlCol="0">
            <a:spAutoFit/>
          </a:bodyPr>
          <a:lstStyle/>
          <a:p>
            <a:r>
              <a:rPr lang="en-US" sz="2000" b="1" baseline="-25000" dirty="0"/>
              <a:t>O</a:t>
            </a:r>
          </a:p>
        </p:txBody>
      </p:sp>
      <p:cxnSp>
        <p:nvCxnSpPr>
          <p:cNvPr id="47" name="Straight Arrow Connector 46">
            <a:extLst>
              <a:ext uri="{FF2B5EF4-FFF2-40B4-BE49-F238E27FC236}">
                <a16:creationId xmlns:a16="http://schemas.microsoft.com/office/drawing/2014/main" id="{5C314F13-5668-3742-B9D1-1266958ADDAF}"/>
              </a:ext>
            </a:extLst>
          </p:cNvPr>
          <p:cNvCxnSpPr>
            <a:endCxn id="8" idx="2"/>
          </p:cNvCxnSpPr>
          <p:nvPr/>
        </p:nvCxnSpPr>
        <p:spPr bwMode="auto">
          <a:xfrm flipV="1">
            <a:off x="1803400" y="2197100"/>
            <a:ext cx="9144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8" name="Straight Arrow Connector 47">
            <a:extLst>
              <a:ext uri="{FF2B5EF4-FFF2-40B4-BE49-F238E27FC236}">
                <a16:creationId xmlns:a16="http://schemas.microsoft.com/office/drawing/2014/main" id="{FEB8B1A9-8B8F-6F4B-A711-8BA56CC7583E}"/>
              </a:ext>
            </a:extLst>
          </p:cNvPr>
          <p:cNvCxnSpPr>
            <a:cxnSpLocks/>
          </p:cNvCxnSpPr>
          <p:nvPr/>
        </p:nvCxnSpPr>
        <p:spPr bwMode="auto">
          <a:xfrm flipV="1">
            <a:off x="1803400" y="2208210"/>
            <a:ext cx="886486" cy="11852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58D9BC71-44A1-8C46-AEFC-5331317F4E8D}"/>
              </a:ext>
            </a:extLst>
          </p:cNvPr>
          <p:cNvCxnSpPr>
            <a:cxnSpLocks/>
          </p:cNvCxnSpPr>
          <p:nvPr/>
        </p:nvCxnSpPr>
        <p:spPr bwMode="auto">
          <a:xfrm flipV="1">
            <a:off x="1831314" y="2288570"/>
            <a:ext cx="872253" cy="22027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6A03D91C-B93C-C54E-8F8E-531AE0C22A79}"/>
              </a:ext>
            </a:extLst>
          </p:cNvPr>
          <p:cNvCxnSpPr>
            <a:cxnSpLocks/>
          </p:cNvCxnSpPr>
          <p:nvPr/>
        </p:nvCxnSpPr>
        <p:spPr bwMode="auto">
          <a:xfrm flipV="1">
            <a:off x="1811773" y="2298310"/>
            <a:ext cx="901185" cy="27943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A264563A-C58B-FB4A-8073-FB71A439DF98}"/>
              </a:ext>
            </a:extLst>
          </p:cNvPr>
          <p:cNvCxnSpPr>
            <a:cxnSpLocks/>
            <a:endCxn id="9" idx="2"/>
          </p:cNvCxnSpPr>
          <p:nvPr/>
        </p:nvCxnSpPr>
        <p:spPr bwMode="auto">
          <a:xfrm flipV="1">
            <a:off x="1815818" y="2768600"/>
            <a:ext cx="901982" cy="492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a:extLst>
              <a:ext uri="{FF2B5EF4-FFF2-40B4-BE49-F238E27FC236}">
                <a16:creationId xmlns:a16="http://schemas.microsoft.com/office/drawing/2014/main" id="{90E692D5-A874-3645-A0FD-8931126E4095}"/>
              </a:ext>
            </a:extLst>
          </p:cNvPr>
          <p:cNvCxnSpPr>
            <a:cxnSpLocks/>
            <a:endCxn id="11" idx="2"/>
          </p:cNvCxnSpPr>
          <p:nvPr/>
        </p:nvCxnSpPr>
        <p:spPr bwMode="auto">
          <a:xfrm>
            <a:off x="1763971" y="2828967"/>
            <a:ext cx="953829" cy="19970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FB7EDAA1-37D9-4846-9C3C-2F29DAF83816}"/>
              </a:ext>
            </a:extLst>
          </p:cNvPr>
          <p:cNvCxnSpPr>
            <a:cxnSpLocks/>
            <a:endCxn id="12" idx="2"/>
          </p:cNvCxnSpPr>
          <p:nvPr/>
        </p:nvCxnSpPr>
        <p:spPr bwMode="auto">
          <a:xfrm>
            <a:off x="1776258" y="2824238"/>
            <a:ext cx="941542" cy="25732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75D3F996-F47A-6848-959C-0A307ACFB8D5}"/>
              </a:ext>
            </a:extLst>
          </p:cNvPr>
          <p:cNvCxnSpPr>
            <a:cxnSpLocks/>
            <a:endCxn id="9" idx="2"/>
          </p:cNvCxnSpPr>
          <p:nvPr/>
        </p:nvCxnSpPr>
        <p:spPr bwMode="auto">
          <a:xfrm flipV="1">
            <a:off x="1782297" y="2768600"/>
            <a:ext cx="935503" cy="6354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7E5920D6-09EE-004C-B453-27FE1573E739}"/>
              </a:ext>
            </a:extLst>
          </p:cNvPr>
          <p:cNvCxnSpPr>
            <a:cxnSpLocks/>
            <a:endCxn id="11" idx="3"/>
          </p:cNvCxnSpPr>
          <p:nvPr/>
        </p:nvCxnSpPr>
        <p:spPr bwMode="auto">
          <a:xfrm>
            <a:off x="1792848" y="3415271"/>
            <a:ext cx="969589" cy="15184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E15ABCA7-7D35-894B-8919-07A93DB04AFC}"/>
              </a:ext>
            </a:extLst>
          </p:cNvPr>
          <p:cNvCxnSpPr>
            <a:cxnSpLocks/>
            <a:endCxn id="12" idx="2"/>
          </p:cNvCxnSpPr>
          <p:nvPr/>
        </p:nvCxnSpPr>
        <p:spPr bwMode="auto">
          <a:xfrm>
            <a:off x="1818663" y="3458961"/>
            <a:ext cx="899137" cy="19385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567CF2B0-DF3A-D448-9911-2A38562211B7}"/>
              </a:ext>
            </a:extLst>
          </p:cNvPr>
          <p:cNvCxnSpPr>
            <a:cxnSpLocks/>
            <a:endCxn id="12" idx="2"/>
          </p:cNvCxnSpPr>
          <p:nvPr/>
        </p:nvCxnSpPr>
        <p:spPr bwMode="auto">
          <a:xfrm>
            <a:off x="1801221" y="4423554"/>
            <a:ext cx="916579" cy="9739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8" name="Straight Arrow Connector 67">
            <a:extLst>
              <a:ext uri="{FF2B5EF4-FFF2-40B4-BE49-F238E27FC236}">
                <a16:creationId xmlns:a16="http://schemas.microsoft.com/office/drawing/2014/main" id="{FEA0245F-49ED-7B49-916E-A4630D1C157D}"/>
              </a:ext>
            </a:extLst>
          </p:cNvPr>
          <p:cNvCxnSpPr>
            <a:cxnSpLocks/>
            <a:endCxn id="11" idx="3"/>
          </p:cNvCxnSpPr>
          <p:nvPr/>
        </p:nvCxnSpPr>
        <p:spPr bwMode="auto">
          <a:xfrm>
            <a:off x="1796379" y="4466278"/>
            <a:ext cx="966058" cy="4674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0" name="Straight Arrow Connector 69">
            <a:extLst>
              <a:ext uri="{FF2B5EF4-FFF2-40B4-BE49-F238E27FC236}">
                <a16:creationId xmlns:a16="http://schemas.microsoft.com/office/drawing/2014/main" id="{B2563D82-DD93-CF4A-AF22-3DF6EDBCCEE6}"/>
              </a:ext>
            </a:extLst>
          </p:cNvPr>
          <p:cNvCxnSpPr>
            <a:cxnSpLocks/>
            <a:endCxn id="9" idx="2"/>
          </p:cNvCxnSpPr>
          <p:nvPr/>
        </p:nvCxnSpPr>
        <p:spPr bwMode="auto">
          <a:xfrm flipV="1">
            <a:off x="1807290" y="2768600"/>
            <a:ext cx="910510" cy="170752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2" name="Straight Arrow Connector 71">
            <a:extLst>
              <a:ext uri="{FF2B5EF4-FFF2-40B4-BE49-F238E27FC236}">
                <a16:creationId xmlns:a16="http://schemas.microsoft.com/office/drawing/2014/main" id="{BE512838-2696-4A47-9F9A-606B44A4BD6B}"/>
              </a:ext>
            </a:extLst>
          </p:cNvPr>
          <p:cNvCxnSpPr>
            <a:cxnSpLocks/>
            <a:endCxn id="8" idx="3"/>
          </p:cNvCxnSpPr>
          <p:nvPr/>
        </p:nvCxnSpPr>
        <p:spPr bwMode="auto">
          <a:xfrm flipV="1">
            <a:off x="1786677" y="2304863"/>
            <a:ext cx="975760" cy="22765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Straight Arrow Connector 73">
            <a:extLst>
              <a:ext uri="{FF2B5EF4-FFF2-40B4-BE49-F238E27FC236}">
                <a16:creationId xmlns:a16="http://schemas.microsoft.com/office/drawing/2014/main" id="{04254027-432F-AF41-AFD1-21521C4051C5}"/>
              </a:ext>
            </a:extLst>
          </p:cNvPr>
          <p:cNvCxnSpPr>
            <a:cxnSpLocks/>
            <a:endCxn id="9" idx="2"/>
          </p:cNvCxnSpPr>
          <p:nvPr/>
        </p:nvCxnSpPr>
        <p:spPr bwMode="auto">
          <a:xfrm flipV="1">
            <a:off x="1812324" y="2768600"/>
            <a:ext cx="905476" cy="23765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5" name="Straight Arrow Connector 74">
            <a:extLst>
              <a:ext uri="{FF2B5EF4-FFF2-40B4-BE49-F238E27FC236}">
                <a16:creationId xmlns:a16="http://schemas.microsoft.com/office/drawing/2014/main" id="{F711DAEF-A215-8F47-9EDF-5E71795DA995}"/>
              </a:ext>
            </a:extLst>
          </p:cNvPr>
          <p:cNvCxnSpPr>
            <a:cxnSpLocks/>
          </p:cNvCxnSpPr>
          <p:nvPr/>
        </p:nvCxnSpPr>
        <p:spPr bwMode="auto">
          <a:xfrm flipV="1">
            <a:off x="1808996" y="4925949"/>
            <a:ext cx="840540" cy="1973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7" name="Straight Arrow Connector 76">
            <a:extLst>
              <a:ext uri="{FF2B5EF4-FFF2-40B4-BE49-F238E27FC236}">
                <a16:creationId xmlns:a16="http://schemas.microsoft.com/office/drawing/2014/main" id="{14004D2E-CF12-494D-9A81-7FE2E781A554}"/>
              </a:ext>
            </a:extLst>
          </p:cNvPr>
          <p:cNvCxnSpPr>
            <a:cxnSpLocks/>
            <a:endCxn id="12" idx="2"/>
          </p:cNvCxnSpPr>
          <p:nvPr/>
        </p:nvCxnSpPr>
        <p:spPr bwMode="auto">
          <a:xfrm>
            <a:off x="1832689" y="5101450"/>
            <a:ext cx="885111" cy="2960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67CCB503-6D52-A045-81FC-78E99DA57491}"/>
              </a:ext>
            </a:extLst>
          </p:cNvPr>
          <p:cNvCxnSpPr/>
          <p:nvPr/>
        </p:nvCxnSpPr>
        <p:spPr bwMode="auto">
          <a:xfrm flipV="1">
            <a:off x="3033111" y="1607835"/>
            <a:ext cx="9144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19219888-0DDB-4A4B-8D3D-0F532DA67394}"/>
              </a:ext>
            </a:extLst>
          </p:cNvPr>
          <p:cNvCxnSpPr>
            <a:cxnSpLocks/>
            <a:endCxn id="13" idx="2"/>
          </p:cNvCxnSpPr>
          <p:nvPr/>
        </p:nvCxnSpPr>
        <p:spPr bwMode="auto">
          <a:xfrm>
            <a:off x="3045966" y="2196153"/>
            <a:ext cx="891034" cy="9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2" name="Straight Arrow Connector 81">
            <a:extLst>
              <a:ext uri="{FF2B5EF4-FFF2-40B4-BE49-F238E27FC236}">
                <a16:creationId xmlns:a16="http://schemas.microsoft.com/office/drawing/2014/main" id="{4BAB1C7F-FE03-7A48-A189-4AD2A7EE6823}"/>
              </a:ext>
            </a:extLst>
          </p:cNvPr>
          <p:cNvCxnSpPr>
            <a:cxnSpLocks/>
            <a:endCxn id="14" idx="2"/>
          </p:cNvCxnSpPr>
          <p:nvPr/>
        </p:nvCxnSpPr>
        <p:spPr bwMode="auto">
          <a:xfrm>
            <a:off x="3022600" y="2206794"/>
            <a:ext cx="914400" cy="5618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4" name="Straight Arrow Connector 83">
            <a:extLst>
              <a:ext uri="{FF2B5EF4-FFF2-40B4-BE49-F238E27FC236}">
                <a16:creationId xmlns:a16="http://schemas.microsoft.com/office/drawing/2014/main" id="{F87D7E1B-449B-B844-99CF-D1C5C3A22027}"/>
              </a:ext>
            </a:extLst>
          </p:cNvPr>
          <p:cNvCxnSpPr>
            <a:cxnSpLocks/>
            <a:endCxn id="15" idx="2"/>
          </p:cNvCxnSpPr>
          <p:nvPr/>
        </p:nvCxnSpPr>
        <p:spPr bwMode="auto">
          <a:xfrm>
            <a:off x="3061072" y="2216488"/>
            <a:ext cx="875928" cy="26095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7CFEC873-3D7C-A646-9145-A35029879B16}"/>
              </a:ext>
            </a:extLst>
          </p:cNvPr>
          <p:cNvCxnSpPr>
            <a:cxnSpLocks/>
            <a:endCxn id="16" idx="2"/>
          </p:cNvCxnSpPr>
          <p:nvPr/>
        </p:nvCxnSpPr>
        <p:spPr bwMode="auto">
          <a:xfrm>
            <a:off x="3039806" y="2196153"/>
            <a:ext cx="897194" cy="32013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8" name="Straight Arrow Connector 87">
            <a:extLst>
              <a:ext uri="{FF2B5EF4-FFF2-40B4-BE49-F238E27FC236}">
                <a16:creationId xmlns:a16="http://schemas.microsoft.com/office/drawing/2014/main" id="{44117EA4-F1C7-3549-A8C7-3F965F34540E}"/>
              </a:ext>
            </a:extLst>
          </p:cNvPr>
          <p:cNvCxnSpPr>
            <a:cxnSpLocks/>
            <a:endCxn id="18" idx="2"/>
          </p:cNvCxnSpPr>
          <p:nvPr/>
        </p:nvCxnSpPr>
        <p:spPr bwMode="auto">
          <a:xfrm>
            <a:off x="3065866" y="2219311"/>
            <a:ext cx="871134" cy="37496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0" name="Straight Arrow Connector 89">
            <a:extLst>
              <a:ext uri="{FF2B5EF4-FFF2-40B4-BE49-F238E27FC236}">
                <a16:creationId xmlns:a16="http://schemas.microsoft.com/office/drawing/2014/main" id="{396076D4-6912-B643-B57E-8FDCAF1BAB24}"/>
              </a:ext>
            </a:extLst>
          </p:cNvPr>
          <p:cNvCxnSpPr>
            <a:cxnSpLocks/>
            <a:endCxn id="17" idx="3"/>
          </p:cNvCxnSpPr>
          <p:nvPr/>
        </p:nvCxnSpPr>
        <p:spPr bwMode="auto">
          <a:xfrm flipV="1">
            <a:off x="3012089" y="1688913"/>
            <a:ext cx="969548" cy="1090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2" name="Straight Arrow Connector 91">
            <a:extLst>
              <a:ext uri="{FF2B5EF4-FFF2-40B4-BE49-F238E27FC236}">
                <a16:creationId xmlns:a16="http://schemas.microsoft.com/office/drawing/2014/main" id="{F2C30D99-1813-8640-B045-03DAB6492717}"/>
              </a:ext>
            </a:extLst>
          </p:cNvPr>
          <p:cNvCxnSpPr>
            <a:cxnSpLocks/>
            <a:endCxn id="13" idx="2"/>
          </p:cNvCxnSpPr>
          <p:nvPr/>
        </p:nvCxnSpPr>
        <p:spPr bwMode="auto">
          <a:xfrm flipV="1">
            <a:off x="3008803" y="2197100"/>
            <a:ext cx="928197" cy="5935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4" name="Straight Arrow Connector 93">
            <a:extLst>
              <a:ext uri="{FF2B5EF4-FFF2-40B4-BE49-F238E27FC236}">
                <a16:creationId xmlns:a16="http://schemas.microsoft.com/office/drawing/2014/main" id="{0E2B96BC-9B14-8E43-A19E-B71B0A8C4909}"/>
              </a:ext>
            </a:extLst>
          </p:cNvPr>
          <p:cNvCxnSpPr>
            <a:cxnSpLocks/>
            <a:endCxn id="14" idx="2"/>
          </p:cNvCxnSpPr>
          <p:nvPr/>
        </p:nvCxnSpPr>
        <p:spPr bwMode="auto">
          <a:xfrm>
            <a:off x="3033661" y="2756872"/>
            <a:ext cx="903339" cy="117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6" name="Straight Arrow Connector 95">
            <a:extLst>
              <a:ext uri="{FF2B5EF4-FFF2-40B4-BE49-F238E27FC236}">
                <a16:creationId xmlns:a16="http://schemas.microsoft.com/office/drawing/2014/main" id="{66C2F133-EE04-EA4F-8720-25E17DE1C5EC}"/>
              </a:ext>
            </a:extLst>
          </p:cNvPr>
          <p:cNvCxnSpPr>
            <a:cxnSpLocks/>
            <a:endCxn id="15" idx="2"/>
          </p:cNvCxnSpPr>
          <p:nvPr/>
        </p:nvCxnSpPr>
        <p:spPr bwMode="auto">
          <a:xfrm>
            <a:off x="3045193" y="2766566"/>
            <a:ext cx="891807" cy="20594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8" name="Straight Arrow Connector 97">
            <a:extLst>
              <a:ext uri="{FF2B5EF4-FFF2-40B4-BE49-F238E27FC236}">
                <a16:creationId xmlns:a16="http://schemas.microsoft.com/office/drawing/2014/main" id="{43A91DA8-C1A2-B74F-A0C9-32D3981219EC}"/>
              </a:ext>
            </a:extLst>
          </p:cNvPr>
          <p:cNvCxnSpPr>
            <a:cxnSpLocks/>
            <a:endCxn id="16" idx="2"/>
          </p:cNvCxnSpPr>
          <p:nvPr/>
        </p:nvCxnSpPr>
        <p:spPr bwMode="auto">
          <a:xfrm>
            <a:off x="3071253" y="2808596"/>
            <a:ext cx="865747" cy="25889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99182FCA-F0D0-CA4C-AEA1-FE5A2C137700}"/>
              </a:ext>
            </a:extLst>
          </p:cNvPr>
          <p:cNvCxnSpPr>
            <a:cxnSpLocks/>
            <a:endCxn id="18" idx="2"/>
          </p:cNvCxnSpPr>
          <p:nvPr/>
        </p:nvCxnSpPr>
        <p:spPr bwMode="auto">
          <a:xfrm>
            <a:off x="3065178" y="2788279"/>
            <a:ext cx="871822" cy="31807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2" name="Straight Arrow Connector 101">
            <a:extLst>
              <a:ext uri="{FF2B5EF4-FFF2-40B4-BE49-F238E27FC236}">
                <a16:creationId xmlns:a16="http://schemas.microsoft.com/office/drawing/2014/main" id="{6F1CF805-FA9B-3546-843A-9E0E6F6DAA21}"/>
              </a:ext>
            </a:extLst>
          </p:cNvPr>
          <p:cNvCxnSpPr>
            <a:cxnSpLocks/>
            <a:endCxn id="18" idx="2"/>
          </p:cNvCxnSpPr>
          <p:nvPr/>
        </p:nvCxnSpPr>
        <p:spPr bwMode="auto">
          <a:xfrm>
            <a:off x="3044172" y="5400611"/>
            <a:ext cx="892828" cy="5683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4" name="Straight Arrow Connector 103">
            <a:extLst>
              <a:ext uri="{FF2B5EF4-FFF2-40B4-BE49-F238E27FC236}">
                <a16:creationId xmlns:a16="http://schemas.microsoft.com/office/drawing/2014/main" id="{64817386-E14D-844E-AB19-3EE1F1E3C1BE}"/>
              </a:ext>
            </a:extLst>
          </p:cNvPr>
          <p:cNvCxnSpPr>
            <a:cxnSpLocks/>
            <a:endCxn id="16" idx="2"/>
          </p:cNvCxnSpPr>
          <p:nvPr/>
        </p:nvCxnSpPr>
        <p:spPr bwMode="auto">
          <a:xfrm flipV="1">
            <a:off x="3054683" y="5397500"/>
            <a:ext cx="882317" cy="31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57D11C48-63C8-F64E-A4F8-ADE1A6B6A4E6}"/>
              </a:ext>
            </a:extLst>
          </p:cNvPr>
          <p:cNvCxnSpPr>
            <a:cxnSpLocks/>
            <a:endCxn id="15" idx="3"/>
          </p:cNvCxnSpPr>
          <p:nvPr/>
        </p:nvCxnSpPr>
        <p:spPr bwMode="auto">
          <a:xfrm flipV="1">
            <a:off x="3047972" y="4933763"/>
            <a:ext cx="933665" cy="4896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8" name="Straight Arrow Connector 107">
            <a:extLst>
              <a:ext uri="{FF2B5EF4-FFF2-40B4-BE49-F238E27FC236}">
                <a16:creationId xmlns:a16="http://schemas.microsoft.com/office/drawing/2014/main" id="{C5C3528D-0F78-3C4D-A58F-F2E31C7E433F}"/>
              </a:ext>
            </a:extLst>
          </p:cNvPr>
          <p:cNvCxnSpPr>
            <a:cxnSpLocks/>
            <a:endCxn id="14" idx="3"/>
          </p:cNvCxnSpPr>
          <p:nvPr/>
        </p:nvCxnSpPr>
        <p:spPr bwMode="auto">
          <a:xfrm flipV="1">
            <a:off x="3058133" y="2876363"/>
            <a:ext cx="923504" cy="25390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0" name="Straight Arrow Connector 109">
            <a:extLst>
              <a:ext uri="{FF2B5EF4-FFF2-40B4-BE49-F238E27FC236}">
                <a16:creationId xmlns:a16="http://schemas.microsoft.com/office/drawing/2014/main" id="{DB31C678-3236-6341-AAD4-1CB7E941494E}"/>
              </a:ext>
            </a:extLst>
          </p:cNvPr>
          <p:cNvCxnSpPr>
            <a:cxnSpLocks/>
            <a:endCxn id="13" idx="3"/>
          </p:cNvCxnSpPr>
          <p:nvPr/>
        </p:nvCxnSpPr>
        <p:spPr bwMode="auto">
          <a:xfrm flipV="1">
            <a:off x="3068294" y="2304863"/>
            <a:ext cx="913343" cy="30584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2" name="Straight Arrow Connector 111">
            <a:extLst>
              <a:ext uri="{FF2B5EF4-FFF2-40B4-BE49-F238E27FC236}">
                <a16:creationId xmlns:a16="http://schemas.microsoft.com/office/drawing/2014/main" id="{DA71D668-29AC-5942-B11A-E52F68CB3D33}"/>
              </a:ext>
            </a:extLst>
          </p:cNvPr>
          <p:cNvCxnSpPr>
            <a:cxnSpLocks/>
            <a:endCxn id="17" idx="3"/>
          </p:cNvCxnSpPr>
          <p:nvPr/>
        </p:nvCxnSpPr>
        <p:spPr bwMode="auto">
          <a:xfrm flipV="1">
            <a:off x="3063213" y="1688913"/>
            <a:ext cx="918424" cy="36845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4" name="Straight Arrow Connector 113">
            <a:extLst>
              <a:ext uri="{FF2B5EF4-FFF2-40B4-BE49-F238E27FC236}">
                <a16:creationId xmlns:a16="http://schemas.microsoft.com/office/drawing/2014/main" id="{727E4957-73DD-534B-9562-4CC80DDA5EE6}"/>
              </a:ext>
            </a:extLst>
          </p:cNvPr>
          <p:cNvCxnSpPr>
            <a:cxnSpLocks/>
          </p:cNvCxnSpPr>
          <p:nvPr/>
        </p:nvCxnSpPr>
        <p:spPr bwMode="auto">
          <a:xfrm>
            <a:off x="3044171" y="4834038"/>
            <a:ext cx="903339" cy="117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5" name="Straight Arrow Connector 114">
            <a:extLst>
              <a:ext uri="{FF2B5EF4-FFF2-40B4-BE49-F238E27FC236}">
                <a16:creationId xmlns:a16="http://schemas.microsoft.com/office/drawing/2014/main" id="{F79CCEFD-D97B-1744-B429-CA0213E4D579}"/>
              </a:ext>
            </a:extLst>
          </p:cNvPr>
          <p:cNvCxnSpPr>
            <a:cxnSpLocks/>
            <a:endCxn id="14" idx="2"/>
          </p:cNvCxnSpPr>
          <p:nvPr/>
        </p:nvCxnSpPr>
        <p:spPr bwMode="auto">
          <a:xfrm flipV="1">
            <a:off x="3040356" y="2768600"/>
            <a:ext cx="896644" cy="20774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7" name="Straight Arrow Connector 116">
            <a:extLst>
              <a:ext uri="{FF2B5EF4-FFF2-40B4-BE49-F238E27FC236}">
                <a16:creationId xmlns:a16="http://schemas.microsoft.com/office/drawing/2014/main" id="{6953E8DE-5674-A542-8E75-D2C48A3D481A}"/>
              </a:ext>
            </a:extLst>
          </p:cNvPr>
          <p:cNvCxnSpPr>
            <a:cxnSpLocks/>
            <a:endCxn id="13" idx="2"/>
          </p:cNvCxnSpPr>
          <p:nvPr/>
        </p:nvCxnSpPr>
        <p:spPr bwMode="auto">
          <a:xfrm flipV="1">
            <a:off x="3019449" y="2197100"/>
            <a:ext cx="917551" cy="26600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9" name="Straight Arrow Connector 118">
            <a:extLst>
              <a:ext uri="{FF2B5EF4-FFF2-40B4-BE49-F238E27FC236}">
                <a16:creationId xmlns:a16="http://schemas.microsoft.com/office/drawing/2014/main" id="{89F31B9C-DF73-F644-9691-683A0AA7DC74}"/>
              </a:ext>
            </a:extLst>
          </p:cNvPr>
          <p:cNvCxnSpPr>
            <a:cxnSpLocks/>
            <a:endCxn id="17" idx="3"/>
          </p:cNvCxnSpPr>
          <p:nvPr/>
        </p:nvCxnSpPr>
        <p:spPr bwMode="auto">
          <a:xfrm flipV="1">
            <a:off x="3045134" y="1688913"/>
            <a:ext cx="936503" cy="31337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1" name="Straight Arrow Connector 120">
            <a:extLst>
              <a:ext uri="{FF2B5EF4-FFF2-40B4-BE49-F238E27FC236}">
                <a16:creationId xmlns:a16="http://schemas.microsoft.com/office/drawing/2014/main" id="{5BB9DA77-F7F1-604D-A327-4864DD4161CB}"/>
              </a:ext>
            </a:extLst>
          </p:cNvPr>
          <p:cNvCxnSpPr>
            <a:cxnSpLocks/>
            <a:endCxn id="16" idx="2"/>
          </p:cNvCxnSpPr>
          <p:nvPr/>
        </p:nvCxnSpPr>
        <p:spPr bwMode="auto">
          <a:xfrm>
            <a:off x="3055629" y="4849397"/>
            <a:ext cx="881371" cy="5481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BA10CC69-ECC4-D943-A823-8E338A3688D3}"/>
              </a:ext>
            </a:extLst>
          </p:cNvPr>
          <p:cNvCxnSpPr>
            <a:cxnSpLocks/>
            <a:endCxn id="18" idx="2"/>
          </p:cNvCxnSpPr>
          <p:nvPr/>
        </p:nvCxnSpPr>
        <p:spPr bwMode="auto">
          <a:xfrm>
            <a:off x="3019449" y="4844933"/>
            <a:ext cx="917551" cy="11240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5" name="Straight Arrow Connector 124">
            <a:extLst>
              <a:ext uri="{FF2B5EF4-FFF2-40B4-BE49-F238E27FC236}">
                <a16:creationId xmlns:a16="http://schemas.microsoft.com/office/drawing/2014/main" id="{23739232-7080-3B43-B125-E815A897E7BD}"/>
              </a:ext>
            </a:extLst>
          </p:cNvPr>
          <p:cNvCxnSpPr>
            <a:cxnSpLocks/>
            <a:endCxn id="20" idx="2"/>
          </p:cNvCxnSpPr>
          <p:nvPr/>
        </p:nvCxnSpPr>
        <p:spPr bwMode="auto">
          <a:xfrm>
            <a:off x="4257459" y="1597799"/>
            <a:ext cx="898741" cy="5993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7" name="Straight Arrow Connector 126">
            <a:extLst>
              <a:ext uri="{FF2B5EF4-FFF2-40B4-BE49-F238E27FC236}">
                <a16:creationId xmlns:a16="http://schemas.microsoft.com/office/drawing/2014/main" id="{8FDE8BB2-CB34-514C-B9FE-D947886E06B2}"/>
              </a:ext>
            </a:extLst>
          </p:cNvPr>
          <p:cNvCxnSpPr>
            <a:cxnSpLocks/>
            <a:endCxn id="21" idx="2"/>
          </p:cNvCxnSpPr>
          <p:nvPr/>
        </p:nvCxnSpPr>
        <p:spPr bwMode="auto">
          <a:xfrm>
            <a:off x="4235772" y="1608111"/>
            <a:ext cx="920428" cy="11604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9" name="Straight Arrow Connector 128">
            <a:extLst>
              <a:ext uri="{FF2B5EF4-FFF2-40B4-BE49-F238E27FC236}">
                <a16:creationId xmlns:a16="http://schemas.microsoft.com/office/drawing/2014/main" id="{12B84305-FC2E-7D4E-A86B-E4346C81D0C1}"/>
              </a:ext>
            </a:extLst>
          </p:cNvPr>
          <p:cNvCxnSpPr>
            <a:cxnSpLocks/>
            <a:endCxn id="22" idx="2"/>
          </p:cNvCxnSpPr>
          <p:nvPr/>
        </p:nvCxnSpPr>
        <p:spPr bwMode="auto">
          <a:xfrm>
            <a:off x="4261882" y="1648107"/>
            <a:ext cx="894318" cy="31778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1" name="Straight Arrow Connector 130">
            <a:extLst>
              <a:ext uri="{FF2B5EF4-FFF2-40B4-BE49-F238E27FC236}">
                <a16:creationId xmlns:a16="http://schemas.microsoft.com/office/drawing/2014/main" id="{5922368E-7747-7543-89FF-BF782CFC8A02}"/>
              </a:ext>
            </a:extLst>
          </p:cNvPr>
          <p:cNvCxnSpPr>
            <a:cxnSpLocks/>
            <a:endCxn id="23" idx="2"/>
          </p:cNvCxnSpPr>
          <p:nvPr/>
        </p:nvCxnSpPr>
        <p:spPr bwMode="auto">
          <a:xfrm>
            <a:off x="4256502" y="1643743"/>
            <a:ext cx="899698" cy="37537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3" name="Straight Arrow Connector 132">
            <a:extLst>
              <a:ext uri="{FF2B5EF4-FFF2-40B4-BE49-F238E27FC236}">
                <a16:creationId xmlns:a16="http://schemas.microsoft.com/office/drawing/2014/main" id="{90807CBF-0741-7745-9CF4-2C955298444F}"/>
              </a:ext>
            </a:extLst>
          </p:cNvPr>
          <p:cNvCxnSpPr>
            <a:cxnSpLocks/>
          </p:cNvCxnSpPr>
          <p:nvPr/>
        </p:nvCxnSpPr>
        <p:spPr bwMode="auto">
          <a:xfrm flipV="1">
            <a:off x="4274582" y="5443395"/>
            <a:ext cx="890433" cy="5256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D937C545-D287-5847-A5E9-61545062A82D}"/>
              </a:ext>
            </a:extLst>
          </p:cNvPr>
          <p:cNvCxnSpPr>
            <a:cxnSpLocks/>
            <a:endCxn id="22" idx="2"/>
          </p:cNvCxnSpPr>
          <p:nvPr/>
        </p:nvCxnSpPr>
        <p:spPr bwMode="auto">
          <a:xfrm flipV="1">
            <a:off x="4253783" y="4826000"/>
            <a:ext cx="902417" cy="11580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9EBA1604-B20F-BD4B-A127-B4D2CEEAB66E}"/>
              </a:ext>
            </a:extLst>
          </p:cNvPr>
          <p:cNvCxnSpPr>
            <a:cxnSpLocks/>
            <a:endCxn id="21" idx="2"/>
          </p:cNvCxnSpPr>
          <p:nvPr/>
        </p:nvCxnSpPr>
        <p:spPr bwMode="auto">
          <a:xfrm flipV="1">
            <a:off x="4245998" y="2768600"/>
            <a:ext cx="910202" cy="32108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9" name="Straight Arrow Connector 138">
            <a:extLst>
              <a:ext uri="{FF2B5EF4-FFF2-40B4-BE49-F238E27FC236}">
                <a16:creationId xmlns:a16="http://schemas.microsoft.com/office/drawing/2014/main" id="{5B44CDBE-17B4-184D-9492-FA5DA2F3C277}"/>
              </a:ext>
            </a:extLst>
          </p:cNvPr>
          <p:cNvCxnSpPr>
            <a:cxnSpLocks/>
            <a:endCxn id="20" idx="2"/>
          </p:cNvCxnSpPr>
          <p:nvPr/>
        </p:nvCxnSpPr>
        <p:spPr bwMode="auto">
          <a:xfrm flipV="1">
            <a:off x="4270635" y="2197100"/>
            <a:ext cx="885565" cy="37265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2" name="Straight Arrow Connector 141">
            <a:extLst>
              <a:ext uri="{FF2B5EF4-FFF2-40B4-BE49-F238E27FC236}">
                <a16:creationId xmlns:a16="http://schemas.microsoft.com/office/drawing/2014/main" id="{8457B9B8-6A77-AC45-B5B0-AD1FE6C4D253}"/>
              </a:ext>
            </a:extLst>
          </p:cNvPr>
          <p:cNvCxnSpPr>
            <a:cxnSpLocks/>
          </p:cNvCxnSpPr>
          <p:nvPr/>
        </p:nvCxnSpPr>
        <p:spPr bwMode="auto">
          <a:xfrm>
            <a:off x="5417514" y="2316549"/>
            <a:ext cx="970586" cy="4295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304ED1F0-6652-F24E-A443-09FFADE01A51}"/>
              </a:ext>
            </a:extLst>
          </p:cNvPr>
          <p:cNvCxnSpPr>
            <a:cxnSpLocks/>
            <a:stCxn id="21" idx="6"/>
          </p:cNvCxnSpPr>
          <p:nvPr/>
        </p:nvCxnSpPr>
        <p:spPr bwMode="auto">
          <a:xfrm>
            <a:off x="5461000" y="2768600"/>
            <a:ext cx="942752" cy="4602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5" name="Straight Arrow Connector 144">
            <a:extLst>
              <a:ext uri="{FF2B5EF4-FFF2-40B4-BE49-F238E27FC236}">
                <a16:creationId xmlns:a16="http://schemas.microsoft.com/office/drawing/2014/main" id="{70127B4B-FD00-E549-9E55-4085358BADD1}"/>
              </a:ext>
            </a:extLst>
          </p:cNvPr>
          <p:cNvCxnSpPr>
            <a:cxnSpLocks/>
            <a:stCxn id="22" idx="6"/>
          </p:cNvCxnSpPr>
          <p:nvPr/>
        </p:nvCxnSpPr>
        <p:spPr bwMode="auto">
          <a:xfrm flipV="1">
            <a:off x="5461000" y="4549146"/>
            <a:ext cx="921087" cy="2768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7" name="Straight Arrow Connector 146">
            <a:extLst>
              <a:ext uri="{FF2B5EF4-FFF2-40B4-BE49-F238E27FC236}">
                <a16:creationId xmlns:a16="http://schemas.microsoft.com/office/drawing/2014/main" id="{116188BB-0022-6B4B-9755-5A50324A67A3}"/>
              </a:ext>
            </a:extLst>
          </p:cNvPr>
          <p:cNvCxnSpPr>
            <a:cxnSpLocks/>
          </p:cNvCxnSpPr>
          <p:nvPr/>
        </p:nvCxnSpPr>
        <p:spPr bwMode="auto">
          <a:xfrm flipV="1">
            <a:off x="5479364" y="5051159"/>
            <a:ext cx="898544" cy="3489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9" name="Straight Arrow Connector 148">
            <a:extLst>
              <a:ext uri="{FF2B5EF4-FFF2-40B4-BE49-F238E27FC236}">
                <a16:creationId xmlns:a16="http://schemas.microsoft.com/office/drawing/2014/main" id="{378C2489-BD36-2142-AA87-966867662AE0}"/>
              </a:ext>
            </a:extLst>
          </p:cNvPr>
          <p:cNvCxnSpPr>
            <a:cxnSpLocks/>
          </p:cNvCxnSpPr>
          <p:nvPr/>
        </p:nvCxnSpPr>
        <p:spPr bwMode="auto">
          <a:xfrm flipV="1">
            <a:off x="5465198" y="4506764"/>
            <a:ext cx="938554" cy="8949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1" name="Straight Arrow Connector 150">
            <a:extLst>
              <a:ext uri="{FF2B5EF4-FFF2-40B4-BE49-F238E27FC236}">
                <a16:creationId xmlns:a16="http://schemas.microsoft.com/office/drawing/2014/main" id="{35D84E0C-E03C-C240-82B8-154279A2749F}"/>
              </a:ext>
            </a:extLst>
          </p:cNvPr>
          <p:cNvCxnSpPr>
            <a:cxnSpLocks/>
          </p:cNvCxnSpPr>
          <p:nvPr/>
        </p:nvCxnSpPr>
        <p:spPr bwMode="auto">
          <a:xfrm flipV="1">
            <a:off x="5493782" y="3313240"/>
            <a:ext cx="918907" cy="2068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3" name="Straight Arrow Connector 152">
            <a:extLst>
              <a:ext uri="{FF2B5EF4-FFF2-40B4-BE49-F238E27FC236}">
                <a16:creationId xmlns:a16="http://schemas.microsoft.com/office/drawing/2014/main" id="{44250A97-A123-FA47-BEB9-4784C7255542}"/>
              </a:ext>
            </a:extLst>
          </p:cNvPr>
          <p:cNvCxnSpPr>
            <a:cxnSpLocks/>
          </p:cNvCxnSpPr>
          <p:nvPr/>
        </p:nvCxnSpPr>
        <p:spPr bwMode="auto">
          <a:xfrm flipV="1">
            <a:off x="5473305" y="2778829"/>
            <a:ext cx="937366" cy="2613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5" name="Straight Arrow Connector 154">
            <a:extLst>
              <a:ext uri="{FF2B5EF4-FFF2-40B4-BE49-F238E27FC236}">
                <a16:creationId xmlns:a16="http://schemas.microsoft.com/office/drawing/2014/main" id="{E6292008-A145-9F46-A006-A617C9CCC6D8}"/>
              </a:ext>
            </a:extLst>
          </p:cNvPr>
          <p:cNvCxnSpPr>
            <a:cxnSpLocks/>
            <a:stCxn id="21" idx="6"/>
          </p:cNvCxnSpPr>
          <p:nvPr/>
        </p:nvCxnSpPr>
        <p:spPr bwMode="auto">
          <a:xfrm>
            <a:off x="5461000" y="2768600"/>
            <a:ext cx="914400" cy="17283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7" name="Straight Arrow Connector 156">
            <a:extLst>
              <a:ext uri="{FF2B5EF4-FFF2-40B4-BE49-F238E27FC236}">
                <a16:creationId xmlns:a16="http://schemas.microsoft.com/office/drawing/2014/main" id="{12C99E3E-AA58-B843-9AF2-6F094A3F2E32}"/>
              </a:ext>
            </a:extLst>
          </p:cNvPr>
          <p:cNvCxnSpPr>
            <a:cxnSpLocks/>
          </p:cNvCxnSpPr>
          <p:nvPr/>
        </p:nvCxnSpPr>
        <p:spPr bwMode="auto">
          <a:xfrm>
            <a:off x="5441520" y="2337219"/>
            <a:ext cx="990585" cy="9297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9" name="Straight Arrow Connector 158">
            <a:extLst>
              <a:ext uri="{FF2B5EF4-FFF2-40B4-BE49-F238E27FC236}">
                <a16:creationId xmlns:a16="http://schemas.microsoft.com/office/drawing/2014/main" id="{C9B9FE28-29A5-7C45-BB4D-E912756E995B}"/>
              </a:ext>
            </a:extLst>
          </p:cNvPr>
          <p:cNvCxnSpPr>
            <a:cxnSpLocks/>
          </p:cNvCxnSpPr>
          <p:nvPr/>
        </p:nvCxnSpPr>
        <p:spPr bwMode="auto">
          <a:xfrm>
            <a:off x="5420086" y="2317379"/>
            <a:ext cx="962001" cy="21276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1" name="Straight Arrow Connector 160">
            <a:extLst>
              <a:ext uri="{FF2B5EF4-FFF2-40B4-BE49-F238E27FC236}">
                <a16:creationId xmlns:a16="http://schemas.microsoft.com/office/drawing/2014/main" id="{E1C320D5-3E14-EB49-8153-A7D19C067D68}"/>
              </a:ext>
            </a:extLst>
          </p:cNvPr>
          <p:cNvCxnSpPr>
            <a:cxnSpLocks/>
          </p:cNvCxnSpPr>
          <p:nvPr/>
        </p:nvCxnSpPr>
        <p:spPr bwMode="auto">
          <a:xfrm>
            <a:off x="5414073" y="2329674"/>
            <a:ext cx="928224" cy="27355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3" name="Straight Arrow Connector 162">
            <a:extLst>
              <a:ext uri="{FF2B5EF4-FFF2-40B4-BE49-F238E27FC236}">
                <a16:creationId xmlns:a16="http://schemas.microsoft.com/office/drawing/2014/main" id="{4BDC5BA3-40A0-524F-B899-BD74BCE2931B}"/>
              </a:ext>
            </a:extLst>
          </p:cNvPr>
          <p:cNvCxnSpPr>
            <a:cxnSpLocks/>
          </p:cNvCxnSpPr>
          <p:nvPr/>
        </p:nvCxnSpPr>
        <p:spPr bwMode="auto">
          <a:xfrm flipV="1">
            <a:off x="5449467" y="3266966"/>
            <a:ext cx="938238" cy="15501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0" name="Straight Arrow Connector 169">
            <a:extLst>
              <a:ext uri="{FF2B5EF4-FFF2-40B4-BE49-F238E27FC236}">
                <a16:creationId xmlns:a16="http://schemas.microsoft.com/office/drawing/2014/main" id="{2FAA1DAC-B765-C546-A087-BDA558E931B0}"/>
              </a:ext>
            </a:extLst>
          </p:cNvPr>
          <p:cNvCxnSpPr>
            <a:cxnSpLocks/>
            <a:endCxn id="21" idx="3"/>
          </p:cNvCxnSpPr>
          <p:nvPr/>
        </p:nvCxnSpPr>
        <p:spPr bwMode="auto">
          <a:xfrm>
            <a:off x="4246145" y="2140462"/>
            <a:ext cx="954692" cy="7359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2" name="Straight Arrow Connector 171">
            <a:extLst>
              <a:ext uri="{FF2B5EF4-FFF2-40B4-BE49-F238E27FC236}">
                <a16:creationId xmlns:a16="http://schemas.microsoft.com/office/drawing/2014/main" id="{C0332759-1D12-634F-B848-27667D437769}"/>
              </a:ext>
            </a:extLst>
          </p:cNvPr>
          <p:cNvCxnSpPr>
            <a:cxnSpLocks/>
            <a:endCxn id="21" idx="3"/>
          </p:cNvCxnSpPr>
          <p:nvPr/>
        </p:nvCxnSpPr>
        <p:spPr bwMode="auto">
          <a:xfrm>
            <a:off x="4208890" y="2718499"/>
            <a:ext cx="991947" cy="1578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4" name="Straight Arrow Connector 173">
            <a:extLst>
              <a:ext uri="{FF2B5EF4-FFF2-40B4-BE49-F238E27FC236}">
                <a16:creationId xmlns:a16="http://schemas.microsoft.com/office/drawing/2014/main" id="{A30DE052-F2C3-494E-88E1-7AFF4BAACC43}"/>
              </a:ext>
            </a:extLst>
          </p:cNvPr>
          <p:cNvCxnSpPr>
            <a:cxnSpLocks/>
            <a:endCxn id="22" idx="2"/>
          </p:cNvCxnSpPr>
          <p:nvPr/>
        </p:nvCxnSpPr>
        <p:spPr bwMode="auto">
          <a:xfrm>
            <a:off x="4217917" y="2791748"/>
            <a:ext cx="938283" cy="20342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6" name="Straight Arrow Connector 175">
            <a:extLst>
              <a:ext uri="{FF2B5EF4-FFF2-40B4-BE49-F238E27FC236}">
                <a16:creationId xmlns:a16="http://schemas.microsoft.com/office/drawing/2014/main" id="{2031794C-B0EA-EC42-AE01-A6BD2881F6D7}"/>
              </a:ext>
            </a:extLst>
          </p:cNvPr>
          <p:cNvCxnSpPr>
            <a:cxnSpLocks/>
            <a:endCxn id="22" idx="2"/>
          </p:cNvCxnSpPr>
          <p:nvPr/>
        </p:nvCxnSpPr>
        <p:spPr bwMode="auto">
          <a:xfrm flipV="1">
            <a:off x="4221030" y="4826000"/>
            <a:ext cx="935170" cy="166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8" name="Straight Arrow Connector 177">
            <a:extLst>
              <a:ext uri="{FF2B5EF4-FFF2-40B4-BE49-F238E27FC236}">
                <a16:creationId xmlns:a16="http://schemas.microsoft.com/office/drawing/2014/main" id="{F1E85610-4895-BD4F-86A6-1D122A894553}"/>
              </a:ext>
            </a:extLst>
          </p:cNvPr>
          <p:cNvCxnSpPr>
            <a:cxnSpLocks/>
            <a:endCxn id="23" idx="2"/>
          </p:cNvCxnSpPr>
          <p:nvPr/>
        </p:nvCxnSpPr>
        <p:spPr bwMode="auto">
          <a:xfrm>
            <a:off x="4262517" y="4836657"/>
            <a:ext cx="893683" cy="5608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0" name="Straight Arrow Connector 179">
            <a:extLst>
              <a:ext uri="{FF2B5EF4-FFF2-40B4-BE49-F238E27FC236}">
                <a16:creationId xmlns:a16="http://schemas.microsoft.com/office/drawing/2014/main" id="{71DE6B25-066B-054D-8B83-414809C195C8}"/>
              </a:ext>
            </a:extLst>
          </p:cNvPr>
          <p:cNvCxnSpPr>
            <a:cxnSpLocks/>
            <a:stCxn id="16" idx="6"/>
          </p:cNvCxnSpPr>
          <p:nvPr/>
        </p:nvCxnSpPr>
        <p:spPr bwMode="auto">
          <a:xfrm flipV="1">
            <a:off x="4241800" y="4899250"/>
            <a:ext cx="815631" cy="4982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2" name="Straight Arrow Connector 181">
            <a:extLst>
              <a:ext uri="{FF2B5EF4-FFF2-40B4-BE49-F238E27FC236}">
                <a16:creationId xmlns:a16="http://schemas.microsoft.com/office/drawing/2014/main" id="{8BD24779-163D-DF42-884E-B208CA825E93}"/>
              </a:ext>
            </a:extLst>
          </p:cNvPr>
          <p:cNvCxnSpPr>
            <a:cxnSpLocks/>
          </p:cNvCxnSpPr>
          <p:nvPr/>
        </p:nvCxnSpPr>
        <p:spPr bwMode="auto">
          <a:xfrm flipV="1">
            <a:off x="4238605" y="2168819"/>
            <a:ext cx="898741" cy="32510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4" name="Straight Arrow Connector 183">
            <a:extLst>
              <a:ext uri="{FF2B5EF4-FFF2-40B4-BE49-F238E27FC236}">
                <a16:creationId xmlns:a16="http://schemas.microsoft.com/office/drawing/2014/main" id="{5C03311A-F91F-D347-85FA-96BDA7AD78D0}"/>
              </a:ext>
            </a:extLst>
          </p:cNvPr>
          <p:cNvCxnSpPr>
            <a:cxnSpLocks/>
            <a:stCxn id="16" idx="6"/>
            <a:endCxn id="23" idx="2"/>
          </p:cNvCxnSpPr>
          <p:nvPr/>
        </p:nvCxnSpPr>
        <p:spPr bwMode="auto">
          <a:xfrm>
            <a:off x="4241800" y="5397500"/>
            <a:ext cx="9144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81058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9DF2-601A-724E-ACB2-9915F74D6EFB}"/>
              </a:ext>
            </a:extLst>
          </p:cNvPr>
          <p:cNvSpPr>
            <a:spLocks noGrp="1"/>
          </p:cNvSpPr>
          <p:nvPr>
            <p:ph type="title"/>
          </p:nvPr>
        </p:nvSpPr>
        <p:spPr/>
        <p:txBody>
          <a:bodyPr/>
          <a:lstStyle/>
          <a:p>
            <a:r>
              <a:rPr lang="en-US" dirty="0"/>
              <a:t>Introduction</a:t>
            </a:r>
            <a:br>
              <a:rPr lang="en-US" dirty="0"/>
            </a:br>
            <a:endParaRPr lang="en-US" dirty="0"/>
          </a:p>
        </p:txBody>
      </p:sp>
      <p:sp>
        <p:nvSpPr>
          <p:cNvPr id="8" name="Rectangle 7">
            <a:extLst>
              <a:ext uri="{FF2B5EF4-FFF2-40B4-BE49-F238E27FC236}">
                <a16:creationId xmlns:a16="http://schemas.microsoft.com/office/drawing/2014/main" id="{4A475F53-8CD9-A642-AC01-EB8CCE131A2A}"/>
              </a:ext>
            </a:extLst>
          </p:cNvPr>
          <p:cNvSpPr/>
          <p:nvPr/>
        </p:nvSpPr>
        <p:spPr>
          <a:xfrm>
            <a:off x="609600" y="975726"/>
            <a:ext cx="6635150" cy="369332"/>
          </a:xfrm>
          <a:prstGeom prst="rect">
            <a:avLst/>
          </a:prstGeom>
        </p:spPr>
        <p:txBody>
          <a:bodyPr wrap="none">
            <a:spAutoFit/>
          </a:bodyPr>
          <a:lstStyle/>
          <a:p>
            <a:r>
              <a:rPr lang="en-US" dirty="0">
                <a:solidFill>
                  <a:srgbClr val="FF0000"/>
                </a:solidFill>
              </a:rPr>
              <a:t>Global routing is a critical step in Integrated Circuits (IC) design</a:t>
            </a:r>
          </a:p>
        </p:txBody>
      </p:sp>
      <p:sp>
        <p:nvSpPr>
          <p:cNvPr id="10" name="Rectangle 9">
            <a:extLst>
              <a:ext uri="{FF2B5EF4-FFF2-40B4-BE49-F238E27FC236}">
                <a16:creationId xmlns:a16="http://schemas.microsoft.com/office/drawing/2014/main" id="{B6D05E38-A5A8-8F42-9C40-598782C30E2F}"/>
              </a:ext>
            </a:extLst>
          </p:cNvPr>
          <p:cNvSpPr/>
          <p:nvPr/>
        </p:nvSpPr>
        <p:spPr>
          <a:xfrm>
            <a:off x="837662" y="4891202"/>
            <a:ext cx="4145083" cy="646331"/>
          </a:xfrm>
          <a:prstGeom prst="rect">
            <a:avLst/>
          </a:prstGeom>
        </p:spPr>
        <p:txBody>
          <a:bodyPr wrap="square">
            <a:spAutoFit/>
          </a:bodyPr>
          <a:lstStyle/>
          <a:p>
            <a:pPr algn="ctr"/>
            <a:r>
              <a:rPr lang="en-US" b="1" dirty="0">
                <a:solidFill>
                  <a:srgbClr val="7030A0"/>
                </a:solidFill>
              </a:rPr>
              <a:t>AMD Soc System </a:t>
            </a:r>
          </a:p>
          <a:p>
            <a:pPr algn="ctr"/>
            <a:r>
              <a:rPr lang="en-US" b="1" dirty="0">
                <a:solidFill>
                  <a:srgbClr val="7030A0"/>
                </a:solidFill>
              </a:rPr>
              <a:t>Application:  X-Box, PlayStation        </a:t>
            </a:r>
          </a:p>
        </p:txBody>
      </p:sp>
      <p:pic>
        <p:nvPicPr>
          <p:cNvPr id="4" name="Picture 3">
            <a:extLst>
              <a:ext uri="{FF2B5EF4-FFF2-40B4-BE49-F238E27FC236}">
                <a16:creationId xmlns:a16="http://schemas.microsoft.com/office/drawing/2014/main" id="{164FEBA2-BDF9-AB4D-8710-71514D372F67}"/>
              </a:ext>
            </a:extLst>
          </p:cNvPr>
          <p:cNvPicPr>
            <a:picLocks noChangeAspect="1"/>
          </p:cNvPicPr>
          <p:nvPr/>
        </p:nvPicPr>
        <p:blipFill>
          <a:blip r:embed="rId3"/>
          <a:stretch>
            <a:fillRect/>
          </a:stretch>
        </p:blipFill>
        <p:spPr>
          <a:xfrm>
            <a:off x="6237027" y="2187180"/>
            <a:ext cx="4626229" cy="2707200"/>
          </a:xfrm>
          <a:prstGeom prst="rect">
            <a:avLst/>
          </a:prstGeom>
        </p:spPr>
      </p:pic>
      <p:sp>
        <p:nvSpPr>
          <p:cNvPr id="13" name="Rectangle 12">
            <a:extLst>
              <a:ext uri="{FF2B5EF4-FFF2-40B4-BE49-F238E27FC236}">
                <a16:creationId xmlns:a16="http://schemas.microsoft.com/office/drawing/2014/main" id="{2E67BA32-3522-5C4D-9498-FC37FD5BD98B}"/>
              </a:ext>
            </a:extLst>
          </p:cNvPr>
          <p:cNvSpPr/>
          <p:nvPr/>
        </p:nvSpPr>
        <p:spPr>
          <a:xfrm>
            <a:off x="6367149" y="4912811"/>
            <a:ext cx="4145083" cy="646331"/>
          </a:xfrm>
          <a:prstGeom prst="rect">
            <a:avLst/>
          </a:prstGeom>
        </p:spPr>
        <p:txBody>
          <a:bodyPr wrap="square">
            <a:spAutoFit/>
          </a:bodyPr>
          <a:lstStyle/>
          <a:p>
            <a:pPr algn="ctr"/>
            <a:r>
              <a:rPr lang="en-US" b="1" dirty="0">
                <a:solidFill>
                  <a:srgbClr val="7030A0"/>
                </a:solidFill>
              </a:rPr>
              <a:t>Visualized Routing Solutions in an IC design software</a:t>
            </a:r>
          </a:p>
        </p:txBody>
      </p:sp>
      <p:sp>
        <p:nvSpPr>
          <p:cNvPr id="12" name="Rectangle 11">
            <a:extLst>
              <a:ext uri="{FF2B5EF4-FFF2-40B4-BE49-F238E27FC236}">
                <a16:creationId xmlns:a16="http://schemas.microsoft.com/office/drawing/2014/main" id="{B799E080-8CEA-2A47-8CCE-31399DA84638}"/>
              </a:ext>
            </a:extLst>
          </p:cNvPr>
          <p:cNvSpPr/>
          <p:nvPr/>
        </p:nvSpPr>
        <p:spPr>
          <a:xfrm>
            <a:off x="-1" y="6504434"/>
            <a:ext cx="10454185" cy="246221"/>
          </a:xfrm>
          <a:prstGeom prst="rect">
            <a:avLst/>
          </a:prstGeom>
        </p:spPr>
        <p:txBody>
          <a:bodyPr wrap="square">
            <a:spAutoFit/>
          </a:bodyPr>
          <a:lstStyle/>
          <a:p>
            <a:r>
              <a:rPr lang="en-US" sz="1000" dirty="0">
                <a:hlinkClick r:id="rId4">
                  <a:extLst>
                    <a:ext uri="{A12FA001-AC4F-418D-AE19-62706E023703}">
                      <ahyp:hlinkClr xmlns:ahyp="http://schemas.microsoft.com/office/drawing/2018/hyperlinkcolor" val="tx"/>
                    </a:ext>
                  </a:extLst>
                </a:hlinkClick>
              </a:rPr>
              <a:t>https://www.researchgate.net/figure/A-gcell-in-which-a-routing-blockage-occupies-90-of-the-capacity-If-two-tracks-are-used_fig1_242748131</a:t>
            </a:r>
            <a:endParaRPr lang="en-US" sz="1000" dirty="0"/>
          </a:p>
        </p:txBody>
      </p:sp>
      <p:pic>
        <p:nvPicPr>
          <p:cNvPr id="14" name="Picture 13">
            <a:extLst>
              <a:ext uri="{FF2B5EF4-FFF2-40B4-BE49-F238E27FC236}">
                <a16:creationId xmlns:a16="http://schemas.microsoft.com/office/drawing/2014/main" id="{9637C813-65CF-9349-BD79-BBB5502BA37E}"/>
              </a:ext>
            </a:extLst>
          </p:cNvPr>
          <p:cNvPicPr>
            <a:picLocks noChangeAspect="1"/>
          </p:cNvPicPr>
          <p:nvPr/>
        </p:nvPicPr>
        <p:blipFill>
          <a:blip r:embed="rId5"/>
          <a:stretch>
            <a:fillRect/>
          </a:stretch>
        </p:blipFill>
        <p:spPr>
          <a:xfrm>
            <a:off x="609600" y="2187180"/>
            <a:ext cx="4805454" cy="2704022"/>
          </a:xfrm>
          <a:prstGeom prst="rect">
            <a:avLst/>
          </a:prstGeom>
        </p:spPr>
      </p:pic>
      <p:sp>
        <p:nvSpPr>
          <p:cNvPr id="15" name="Rectangle 14">
            <a:extLst>
              <a:ext uri="{FF2B5EF4-FFF2-40B4-BE49-F238E27FC236}">
                <a16:creationId xmlns:a16="http://schemas.microsoft.com/office/drawing/2014/main" id="{C57289E6-AE22-0E45-9F8A-5C53B65365A4}"/>
              </a:ext>
            </a:extLst>
          </p:cNvPr>
          <p:cNvSpPr/>
          <p:nvPr/>
        </p:nvSpPr>
        <p:spPr>
          <a:xfrm>
            <a:off x="0" y="6644488"/>
            <a:ext cx="6096000" cy="246221"/>
          </a:xfrm>
          <a:prstGeom prst="rect">
            <a:avLst/>
          </a:prstGeom>
        </p:spPr>
        <p:txBody>
          <a:bodyPr>
            <a:spAutoFit/>
          </a:bodyPr>
          <a:lstStyle/>
          <a:p>
            <a:r>
              <a:rPr lang="en-US" sz="1000" dirty="0">
                <a:hlinkClick r:id="rId6">
                  <a:extLst>
                    <a:ext uri="{A12FA001-AC4F-418D-AE19-62706E023703}">
                      <ahyp:hlinkClr xmlns:ahyp="http://schemas.microsoft.com/office/drawing/2018/hyperlinkcolor" val="tx"/>
                    </a:ext>
                  </a:extLst>
                </a:hlinkClick>
              </a:rPr>
              <a:t>https://www.tomshardware.com/news/amd-gonzalo-soc-xbox-scarlett-playstation-ps5,39039.html</a:t>
            </a:r>
            <a:endParaRPr lang="en-US" sz="1000" dirty="0"/>
          </a:p>
        </p:txBody>
      </p:sp>
      <p:sp>
        <p:nvSpPr>
          <p:cNvPr id="16" name="TextBox 15">
            <a:extLst>
              <a:ext uri="{FF2B5EF4-FFF2-40B4-BE49-F238E27FC236}">
                <a16:creationId xmlns:a16="http://schemas.microsoft.com/office/drawing/2014/main" id="{73AED21E-1DB4-DB4D-B079-FF787FB56FE9}"/>
              </a:ext>
            </a:extLst>
          </p:cNvPr>
          <p:cNvSpPr txBox="1"/>
          <p:nvPr/>
        </p:nvSpPr>
        <p:spPr>
          <a:xfrm>
            <a:off x="11556124" y="6488668"/>
            <a:ext cx="31290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490592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B9F6-40E7-2440-861B-84C68D10A6A2}"/>
              </a:ext>
            </a:extLst>
          </p:cNvPr>
          <p:cNvSpPr>
            <a:spLocks noGrp="1"/>
          </p:cNvSpPr>
          <p:nvPr>
            <p:ph type="title"/>
          </p:nvPr>
        </p:nvSpPr>
        <p:spPr/>
        <p:txBody>
          <a:bodyPr/>
          <a:lstStyle/>
          <a:p>
            <a:r>
              <a:rPr lang="en-US" dirty="0"/>
              <a:t>Backup Slides – Action Representation </a:t>
            </a:r>
          </a:p>
        </p:txBody>
      </p:sp>
      <p:sp>
        <p:nvSpPr>
          <p:cNvPr id="3" name="Oval 2">
            <a:extLst>
              <a:ext uri="{FF2B5EF4-FFF2-40B4-BE49-F238E27FC236}">
                <a16:creationId xmlns:a16="http://schemas.microsoft.com/office/drawing/2014/main" id="{846D06C2-04AD-C041-96D7-D37026D192C1}"/>
              </a:ext>
            </a:extLst>
          </p:cNvPr>
          <p:cNvSpPr/>
          <p:nvPr/>
        </p:nvSpPr>
        <p:spPr bwMode="auto">
          <a:xfrm>
            <a:off x="5042223" y="3229268"/>
            <a:ext cx="644236" cy="64423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5" name="Straight Arrow Connector 4">
            <a:extLst>
              <a:ext uri="{FF2B5EF4-FFF2-40B4-BE49-F238E27FC236}">
                <a16:creationId xmlns:a16="http://schemas.microsoft.com/office/drawing/2014/main" id="{FE2678CE-25C6-1E47-9D97-24CA5B6368E4}"/>
              </a:ext>
            </a:extLst>
          </p:cNvPr>
          <p:cNvCxnSpPr>
            <a:cxnSpLocks/>
            <a:stCxn id="3" idx="2"/>
          </p:cNvCxnSpPr>
          <p:nvPr/>
        </p:nvCxnSpPr>
        <p:spPr bwMode="auto">
          <a:xfrm flipH="1">
            <a:off x="2964873" y="3551386"/>
            <a:ext cx="2077350" cy="0"/>
          </a:xfrm>
          <a:prstGeom prst="straightConnector1">
            <a:avLst/>
          </a:prstGeom>
          <a:solidFill>
            <a:schemeClr val="accent1"/>
          </a:solidFill>
          <a:ln w="34925" cap="flat" cmpd="sng" algn="ctr">
            <a:solidFill>
              <a:srgbClr val="7030A0"/>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0C29A4E8-7194-FD45-AD87-83398370BABF}"/>
              </a:ext>
            </a:extLst>
          </p:cNvPr>
          <p:cNvCxnSpPr>
            <a:cxnSpLocks/>
          </p:cNvCxnSpPr>
          <p:nvPr/>
        </p:nvCxnSpPr>
        <p:spPr bwMode="auto">
          <a:xfrm>
            <a:off x="5686459" y="3559467"/>
            <a:ext cx="2023595" cy="0"/>
          </a:xfrm>
          <a:prstGeom prst="straightConnector1">
            <a:avLst/>
          </a:prstGeom>
          <a:solidFill>
            <a:schemeClr val="accent1"/>
          </a:solidFill>
          <a:ln w="34925" cap="flat" cmpd="sng" algn="ctr">
            <a:solidFill>
              <a:srgbClr val="7030A0"/>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456C14E2-1308-774F-A494-1318C2C91D5E}"/>
              </a:ext>
            </a:extLst>
          </p:cNvPr>
          <p:cNvCxnSpPr>
            <a:cxnSpLocks/>
          </p:cNvCxnSpPr>
          <p:nvPr/>
        </p:nvCxnSpPr>
        <p:spPr bwMode="auto">
          <a:xfrm flipV="1">
            <a:off x="5563984" y="2001986"/>
            <a:ext cx="1161150" cy="1303482"/>
          </a:xfrm>
          <a:prstGeom prst="straightConnector1">
            <a:avLst/>
          </a:prstGeom>
          <a:solidFill>
            <a:schemeClr val="accent1"/>
          </a:solidFill>
          <a:ln w="34925" cap="flat" cmpd="sng" algn="ctr">
            <a:solidFill>
              <a:srgbClr val="7030A0"/>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905004DE-C904-9245-96C9-A0A31E217209}"/>
              </a:ext>
            </a:extLst>
          </p:cNvPr>
          <p:cNvCxnSpPr>
            <a:cxnSpLocks/>
          </p:cNvCxnSpPr>
          <p:nvPr/>
        </p:nvCxnSpPr>
        <p:spPr bwMode="auto">
          <a:xfrm flipH="1">
            <a:off x="3934273" y="3841177"/>
            <a:ext cx="1257715" cy="1273464"/>
          </a:xfrm>
          <a:prstGeom prst="straightConnector1">
            <a:avLst/>
          </a:prstGeom>
          <a:solidFill>
            <a:schemeClr val="accent1"/>
          </a:solidFill>
          <a:ln w="34925" cap="flat" cmpd="sng" algn="ctr">
            <a:solidFill>
              <a:srgbClr val="7030A0"/>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3A22873A-7A5F-CA49-AB75-5174B461D178}"/>
              </a:ext>
            </a:extLst>
          </p:cNvPr>
          <p:cNvCxnSpPr>
            <a:cxnSpLocks/>
          </p:cNvCxnSpPr>
          <p:nvPr/>
        </p:nvCxnSpPr>
        <p:spPr bwMode="auto">
          <a:xfrm>
            <a:off x="5364341" y="3873504"/>
            <a:ext cx="0" cy="2000828"/>
          </a:xfrm>
          <a:prstGeom prst="straightConnector1">
            <a:avLst/>
          </a:prstGeom>
          <a:solidFill>
            <a:schemeClr val="accent1"/>
          </a:solidFill>
          <a:ln w="34925" cap="flat" cmpd="sng" algn="ctr">
            <a:solidFill>
              <a:srgbClr val="7030A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FD84B999-4997-2A44-9B72-80168E83DD85}"/>
              </a:ext>
            </a:extLst>
          </p:cNvPr>
          <p:cNvCxnSpPr>
            <a:cxnSpLocks/>
          </p:cNvCxnSpPr>
          <p:nvPr/>
        </p:nvCxnSpPr>
        <p:spPr bwMode="auto">
          <a:xfrm flipV="1">
            <a:off x="5364341" y="1179950"/>
            <a:ext cx="0" cy="2050473"/>
          </a:xfrm>
          <a:prstGeom prst="straightConnector1">
            <a:avLst/>
          </a:prstGeom>
          <a:solidFill>
            <a:schemeClr val="accent1"/>
          </a:solidFill>
          <a:ln w="34925" cap="flat" cmpd="sng" algn="ctr">
            <a:solidFill>
              <a:srgbClr val="7030A0"/>
            </a:solidFill>
            <a:prstDash val="solid"/>
            <a:round/>
            <a:headEnd type="none" w="med" len="med"/>
            <a:tailEnd type="triangle"/>
          </a:ln>
          <a:effectLst/>
        </p:spPr>
      </p:cxnSp>
      <p:sp>
        <p:nvSpPr>
          <p:cNvPr id="19" name="Rectangle 18">
            <a:extLst>
              <a:ext uri="{FF2B5EF4-FFF2-40B4-BE49-F238E27FC236}">
                <a16:creationId xmlns:a16="http://schemas.microsoft.com/office/drawing/2014/main" id="{3623A758-34FF-AC43-A270-5199C8064AFE}"/>
              </a:ext>
            </a:extLst>
          </p:cNvPr>
          <p:cNvSpPr/>
          <p:nvPr/>
        </p:nvSpPr>
        <p:spPr>
          <a:xfrm>
            <a:off x="7519525" y="3351331"/>
            <a:ext cx="1479001" cy="400110"/>
          </a:xfrm>
          <a:prstGeom prst="rect">
            <a:avLst/>
          </a:prstGeom>
        </p:spPr>
        <p:txBody>
          <a:bodyPr wrap="square">
            <a:spAutoFit/>
          </a:bodyPr>
          <a:lstStyle/>
          <a:p>
            <a:pPr algn="ctr"/>
            <a:r>
              <a:rPr lang="en-US" sz="2000" b="1" dirty="0"/>
              <a:t>East (q</a:t>
            </a:r>
            <a:r>
              <a:rPr lang="en-US" sz="2000" b="1" baseline="-25000" dirty="0"/>
              <a:t>1</a:t>
            </a:r>
            <a:r>
              <a:rPr lang="en-US" sz="2000" b="1" dirty="0"/>
              <a:t>)</a:t>
            </a:r>
          </a:p>
        </p:txBody>
      </p:sp>
      <p:sp>
        <p:nvSpPr>
          <p:cNvPr id="21" name="Rectangle 20">
            <a:extLst>
              <a:ext uri="{FF2B5EF4-FFF2-40B4-BE49-F238E27FC236}">
                <a16:creationId xmlns:a16="http://schemas.microsoft.com/office/drawing/2014/main" id="{B20112B5-B178-7A4B-813E-CD70821D9DE7}"/>
              </a:ext>
            </a:extLst>
          </p:cNvPr>
          <p:cNvSpPr/>
          <p:nvPr/>
        </p:nvSpPr>
        <p:spPr>
          <a:xfrm>
            <a:off x="1485872" y="3359412"/>
            <a:ext cx="1479001" cy="400110"/>
          </a:xfrm>
          <a:prstGeom prst="rect">
            <a:avLst/>
          </a:prstGeom>
        </p:spPr>
        <p:txBody>
          <a:bodyPr wrap="square">
            <a:spAutoFit/>
          </a:bodyPr>
          <a:lstStyle/>
          <a:p>
            <a:pPr algn="ctr"/>
            <a:r>
              <a:rPr lang="en-US" sz="2000" b="1" dirty="0"/>
              <a:t>West (q</a:t>
            </a:r>
            <a:r>
              <a:rPr lang="en-US" sz="2000" b="1" baseline="-25000" dirty="0"/>
              <a:t>2</a:t>
            </a:r>
            <a:r>
              <a:rPr lang="en-US" sz="2000" b="1" dirty="0"/>
              <a:t>)</a:t>
            </a:r>
          </a:p>
        </p:txBody>
      </p:sp>
      <p:sp>
        <p:nvSpPr>
          <p:cNvPr id="22" name="Rectangle 21">
            <a:extLst>
              <a:ext uri="{FF2B5EF4-FFF2-40B4-BE49-F238E27FC236}">
                <a16:creationId xmlns:a16="http://schemas.microsoft.com/office/drawing/2014/main" id="{28232F95-0737-7A4D-AA19-C86D376E42A5}"/>
              </a:ext>
            </a:extLst>
          </p:cNvPr>
          <p:cNvSpPr/>
          <p:nvPr/>
        </p:nvSpPr>
        <p:spPr>
          <a:xfrm>
            <a:off x="6088159" y="1661917"/>
            <a:ext cx="1479001" cy="400110"/>
          </a:xfrm>
          <a:prstGeom prst="rect">
            <a:avLst/>
          </a:prstGeom>
        </p:spPr>
        <p:txBody>
          <a:bodyPr wrap="square">
            <a:spAutoFit/>
          </a:bodyPr>
          <a:lstStyle/>
          <a:p>
            <a:pPr algn="ctr"/>
            <a:r>
              <a:rPr lang="en-US" sz="2000" b="1" dirty="0"/>
              <a:t>North (q</a:t>
            </a:r>
            <a:r>
              <a:rPr lang="en-US" sz="2000" b="1" baseline="-25000" dirty="0"/>
              <a:t>3</a:t>
            </a:r>
            <a:r>
              <a:rPr lang="en-US" sz="2000" b="1" dirty="0"/>
              <a:t>)</a:t>
            </a:r>
          </a:p>
        </p:txBody>
      </p:sp>
      <p:sp>
        <p:nvSpPr>
          <p:cNvPr id="23" name="Rectangle 22">
            <a:extLst>
              <a:ext uri="{FF2B5EF4-FFF2-40B4-BE49-F238E27FC236}">
                <a16:creationId xmlns:a16="http://schemas.microsoft.com/office/drawing/2014/main" id="{F5AD08B9-7237-7449-8D84-C6B1EFA5A792}"/>
              </a:ext>
            </a:extLst>
          </p:cNvPr>
          <p:cNvSpPr/>
          <p:nvPr/>
        </p:nvSpPr>
        <p:spPr>
          <a:xfrm>
            <a:off x="3194772" y="5104254"/>
            <a:ext cx="1479001" cy="400110"/>
          </a:xfrm>
          <a:prstGeom prst="rect">
            <a:avLst/>
          </a:prstGeom>
        </p:spPr>
        <p:txBody>
          <a:bodyPr wrap="square">
            <a:spAutoFit/>
          </a:bodyPr>
          <a:lstStyle/>
          <a:p>
            <a:pPr algn="ctr"/>
            <a:r>
              <a:rPr lang="en-US" sz="2000" b="1" dirty="0"/>
              <a:t>East (q</a:t>
            </a:r>
            <a:r>
              <a:rPr lang="en-US" sz="2000" b="1" baseline="-25000" dirty="0"/>
              <a:t>4</a:t>
            </a:r>
            <a:r>
              <a:rPr lang="en-US" sz="2000" b="1" dirty="0"/>
              <a:t>)</a:t>
            </a:r>
          </a:p>
        </p:txBody>
      </p:sp>
      <p:sp>
        <p:nvSpPr>
          <p:cNvPr id="24" name="Rectangle 23">
            <a:extLst>
              <a:ext uri="{FF2B5EF4-FFF2-40B4-BE49-F238E27FC236}">
                <a16:creationId xmlns:a16="http://schemas.microsoft.com/office/drawing/2014/main" id="{20B19800-49A6-A64C-A6A0-2FB8444EC31D}"/>
              </a:ext>
            </a:extLst>
          </p:cNvPr>
          <p:cNvSpPr/>
          <p:nvPr/>
        </p:nvSpPr>
        <p:spPr>
          <a:xfrm>
            <a:off x="4117376" y="1153581"/>
            <a:ext cx="1479001" cy="400110"/>
          </a:xfrm>
          <a:prstGeom prst="rect">
            <a:avLst/>
          </a:prstGeom>
        </p:spPr>
        <p:txBody>
          <a:bodyPr wrap="square">
            <a:spAutoFit/>
          </a:bodyPr>
          <a:lstStyle/>
          <a:p>
            <a:pPr algn="ctr"/>
            <a:r>
              <a:rPr lang="en-US" sz="2000" b="1" dirty="0"/>
              <a:t>Up (q</a:t>
            </a:r>
            <a:r>
              <a:rPr lang="en-US" sz="2000" b="1" baseline="-25000" dirty="0"/>
              <a:t>5</a:t>
            </a:r>
            <a:r>
              <a:rPr lang="en-US" sz="2000" b="1" dirty="0"/>
              <a:t>)</a:t>
            </a:r>
          </a:p>
        </p:txBody>
      </p:sp>
      <p:sp>
        <p:nvSpPr>
          <p:cNvPr id="25" name="Rectangle 24">
            <a:extLst>
              <a:ext uri="{FF2B5EF4-FFF2-40B4-BE49-F238E27FC236}">
                <a16:creationId xmlns:a16="http://schemas.microsoft.com/office/drawing/2014/main" id="{1EAA17BB-6509-8147-B96C-C2023300A30C}"/>
              </a:ext>
            </a:extLst>
          </p:cNvPr>
          <p:cNvSpPr/>
          <p:nvPr/>
        </p:nvSpPr>
        <p:spPr>
          <a:xfrm>
            <a:off x="5364341" y="5549081"/>
            <a:ext cx="1479001" cy="400110"/>
          </a:xfrm>
          <a:prstGeom prst="rect">
            <a:avLst/>
          </a:prstGeom>
        </p:spPr>
        <p:txBody>
          <a:bodyPr wrap="square">
            <a:spAutoFit/>
          </a:bodyPr>
          <a:lstStyle/>
          <a:p>
            <a:pPr algn="ctr"/>
            <a:r>
              <a:rPr lang="en-US" sz="2000" b="1" dirty="0"/>
              <a:t>Down (q</a:t>
            </a:r>
            <a:r>
              <a:rPr lang="en-US" sz="2000" b="1" baseline="-25000" dirty="0"/>
              <a:t>6</a:t>
            </a:r>
            <a:r>
              <a:rPr lang="en-US" sz="2000" b="1" dirty="0"/>
              <a:t>)</a:t>
            </a:r>
          </a:p>
        </p:txBody>
      </p:sp>
    </p:spTree>
    <p:extLst>
      <p:ext uri="{BB962C8B-B14F-4D97-AF65-F5344CB8AC3E}">
        <p14:creationId xmlns:p14="http://schemas.microsoft.com/office/powerpoint/2010/main" val="422191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B9F6-40E7-2440-861B-84C68D10A6A2}"/>
              </a:ext>
            </a:extLst>
          </p:cNvPr>
          <p:cNvSpPr>
            <a:spLocks noGrp="1"/>
          </p:cNvSpPr>
          <p:nvPr>
            <p:ph type="title"/>
          </p:nvPr>
        </p:nvSpPr>
        <p:spPr/>
        <p:txBody>
          <a:bodyPr/>
          <a:lstStyle/>
          <a:p>
            <a:r>
              <a:rPr lang="en-US" dirty="0"/>
              <a:t>Backup Slides – I/O Files</a:t>
            </a:r>
          </a:p>
        </p:txBody>
      </p:sp>
      <p:pic>
        <p:nvPicPr>
          <p:cNvPr id="4" name="Picture 3" descr="A screenshot of a cell phone&#10;&#10;Description automatically generated">
            <a:extLst>
              <a:ext uri="{FF2B5EF4-FFF2-40B4-BE49-F238E27FC236}">
                <a16:creationId xmlns:a16="http://schemas.microsoft.com/office/drawing/2014/main" id="{80FA7646-FC7A-1148-AC8F-0310FCBA723B}"/>
              </a:ext>
            </a:extLst>
          </p:cNvPr>
          <p:cNvPicPr>
            <a:picLocks noChangeAspect="1"/>
          </p:cNvPicPr>
          <p:nvPr/>
        </p:nvPicPr>
        <p:blipFill rotWithShape="1">
          <a:blip r:embed="rId2"/>
          <a:srcRect r="13982"/>
          <a:stretch/>
        </p:blipFill>
        <p:spPr>
          <a:xfrm>
            <a:off x="1105556" y="1373352"/>
            <a:ext cx="2898924" cy="4589298"/>
          </a:xfrm>
          <a:prstGeom prst="rect">
            <a:avLst/>
          </a:prstGeom>
        </p:spPr>
      </p:pic>
      <p:pic>
        <p:nvPicPr>
          <p:cNvPr id="6" name="Picture 5" descr="A close up of a device&#10;&#10;Description automatically generated">
            <a:extLst>
              <a:ext uri="{FF2B5EF4-FFF2-40B4-BE49-F238E27FC236}">
                <a16:creationId xmlns:a16="http://schemas.microsoft.com/office/drawing/2014/main" id="{2B5D418C-8321-1A48-A480-A3A60C2F5FCB}"/>
              </a:ext>
            </a:extLst>
          </p:cNvPr>
          <p:cNvPicPr>
            <a:picLocks noChangeAspect="1"/>
          </p:cNvPicPr>
          <p:nvPr/>
        </p:nvPicPr>
        <p:blipFill rotWithShape="1">
          <a:blip r:embed="rId3"/>
          <a:srcRect b="23468"/>
          <a:stretch/>
        </p:blipFill>
        <p:spPr>
          <a:xfrm>
            <a:off x="5599951" y="1373352"/>
            <a:ext cx="2898924" cy="4589298"/>
          </a:xfrm>
          <a:prstGeom prst="rect">
            <a:avLst/>
          </a:prstGeom>
          <a:ln>
            <a:solidFill>
              <a:srgbClr val="FF0000"/>
            </a:solidFill>
          </a:ln>
        </p:spPr>
      </p:pic>
      <p:sp>
        <p:nvSpPr>
          <p:cNvPr id="7" name="Rectangle 6">
            <a:extLst>
              <a:ext uri="{FF2B5EF4-FFF2-40B4-BE49-F238E27FC236}">
                <a16:creationId xmlns:a16="http://schemas.microsoft.com/office/drawing/2014/main" id="{5EE29E2B-D35E-2B41-83B1-65F7D3F33BFB}"/>
              </a:ext>
            </a:extLst>
          </p:cNvPr>
          <p:cNvSpPr/>
          <p:nvPr/>
        </p:nvSpPr>
        <p:spPr>
          <a:xfrm>
            <a:off x="1105556" y="1035358"/>
            <a:ext cx="1882209" cy="307777"/>
          </a:xfrm>
          <a:prstGeom prst="rect">
            <a:avLst/>
          </a:prstGeom>
        </p:spPr>
        <p:txBody>
          <a:bodyPr wrap="square">
            <a:spAutoFit/>
          </a:bodyPr>
          <a:lstStyle/>
          <a:p>
            <a:r>
              <a:rPr lang="en-US" sz="1400" b="1" dirty="0">
                <a:solidFill>
                  <a:srgbClr val="7030A0"/>
                </a:solidFill>
              </a:rPr>
              <a:t>Input File:</a:t>
            </a:r>
          </a:p>
        </p:txBody>
      </p:sp>
      <p:sp>
        <p:nvSpPr>
          <p:cNvPr id="8" name="Rectangle 7">
            <a:extLst>
              <a:ext uri="{FF2B5EF4-FFF2-40B4-BE49-F238E27FC236}">
                <a16:creationId xmlns:a16="http://schemas.microsoft.com/office/drawing/2014/main" id="{88951DA9-4138-AA42-BE84-124A0D3A5FF3}"/>
              </a:ext>
            </a:extLst>
          </p:cNvPr>
          <p:cNvSpPr/>
          <p:nvPr/>
        </p:nvSpPr>
        <p:spPr>
          <a:xfrm>
            <a:off x="5599951" y="1065575"/>
            <a:ext cx="1882209" cy="307777"/>
          </a:xfrm>
          <a:prstGeom prst="rect">
            <a:avLst/>
          </a:prstGeom>
        </p:spPr>
        <p:txBody>
          <a:bodyPr wrap="square">
            <a:spAutoFit/>
          </a:bodyPr>
          <a:lstStyle/>
          <a:p>
            <a:r>
              <a:rPr lang="en-US" sz="1400" b="1" dirty="0">
                <a:solidFill>
                  <a:srgbClr val="7030A0"/>
                </a:solidFill>
              </a:rPr>
              <a:t>Output File:</a:t>
            </a:r>
          </a:p>
        </p:txBody>
      </p:sp>
    </p:spTree>
    <p:extLst>
      <p:ext uri="{BB962C8B-B14F-4D97-AF65-F5344CB8AC3E}">
        <p14:creationId xmlns:p14="http://schemas.microsoft.com/office/powerpoint/2010/main" val="2851978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B9F6-40E7-2440-861B-84C68D10A6A2}"/>
              </a:ext>
            </a:extLst>
          </p:cNvPr>
          <p:cNvSpPr>
            <a:spLocks noGrp="1"/>
          </p:cNvSpPr>
          <p:nvPr>
            <p:ph type="title"/>
          </p:nvPr>
        </p:nvSpPr>
        <p:spPr/>
        <p:txBody>
          <a:bodyPr/>
          <a:lstStyle/>
          <a:p>
            <a:r>
              <a:rPr lang="en-US" dirty="0"/>
              <a:t>Backup Slides – Optimizer Adam (Adaptive Moment Estimation)</a:t>
            </a:r>
          </a:p>
        </p:txBody>
      </p:sp>
      <p:sp>
        <p:nvSpPr>
          <p:cNvPr id="10" name="TextBox 9">
            <a:extLst>
              <a:ext uri="{FF2B5EF4-FFF2-40B4-BE49-F238E27FC236}">
                <a16:creationId xmlns:a16="http://schemas.microsoft.com/office/drawing/2014/main" id="{D58670CB-7F93-AD42-B3AC-5F27BCCCFD13}"/>
              </a:ext>
            </a:extLst>
          </p:cNvPr>
          <p:cNvSpPr txBox="1"/>
          <p:nvPr/>
        </p:nvSpPr>
        <p:spPr>
          <a:xfrm>
            <a:off x="386780" y="4959608"/>
            <a:ext cx="5230919" cy="1200329"/>
          </a:xfrm>
          <a:prstGeom prst="rect">
            <a:avLst/>
          </a:prstGeom>
          <a:noFill/>
        </p:spPr>
        <p:txBody>
          <a:bodyPr wrap="none" rtlCol="0">
            <a:spAutoFit/>
          </a:bodyPr>
          <a:lstStyle/>
          <a:p>
            <a:r>
              <a:rPr lang="en-US" dirty="0"/>
              <a:t>Advantage of Adam:</a:t>
            </a:r>
          </a:p>
          <a:p>
            <a:pPr marL="285750" indent="-285750">
              <a:buFontTx/>
              <a:buChar char="-"/>
            </a:pPr>
            <a:r>
              <a:rPr lang="en-US" altLang="zh-CN" dirty="0"/>
              <a:t>Straightforward to implement</a:t>
            </a:r>
          </a:p>
          <a:p>
            <a:pPr marL="285750" indent="-285750">
              <a:buFontTx/>
              <a:buChar char="-"/>
            </a:pPr>
            <a:r>
              <a:rPr lang="en-US" dirty="0"/>
              <a:t>Little memory requirements</a:t>
            </a:r>
          </a:p>
          <a:p>
            <a:pPr marL="285750" indent="-285750">
              <a:buFontTx/>
              <a:buChar char="-"/>
            </a:pPr>
            <a:r>
              <a:rPr lang="en-US" dirty="0"/>
              <a:t>Appropriate for problems with noisy</a:t>
            </a:r>
            <a:r>
              <a:rPr lang="zh-CN" altLang="en-US" dirty="0"/>
              <a:t> </a:t>
            </a:r>
            <a:r>
              <a:rPr lang="en-US" dirty="0"/>
              <a:t>gradients</a:t>
            </a:r>
          </a:p>
        </p:txBody>
      </p:sp>
      <p:pic>
        <p:nvPicPr>
          <p:cNvPr id="8" name="Picture 7" descr="A close up of text on a black background&#10;&#10;Description automatically generated">
            <a:extLst>
              <a:ext uri="{FF2B5EF4-FFF2-40B4-BE49-F238E27FC236}">
                <a16:creationId xmlns:a16="http://schemas.microsoft.com/office/drawing/2014/main" id="{66946C86-3E6A-9A4A-9278-E17A432D7C10}"/>
              </a:ext>
            </a:extLst>
          </p:cNvPr>
          <p:cNvPicPr>
            <a:picLocks noChangeAspect="1"/>
          </p:cNvPicPr>
          <p:nvPr/>
        </p:nvPicPr>
        <p:blipFill>
          <a:blip r:embed="rId3"/>
          <a:stretch>
            <a:fillRect/>
          </a:stretch>
        </p:blipFill>
        <p:spPr>
          <a:xfrm>
            <a:off x="2141724" y="1166869"/>
            <a:ext cx="4912466" cy="39333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F31A4EF-C852-334C-9FC5-3BA17DA3AF49}"/>
                  </a:ext>
                </a:extLst>
              </p:cNvPr>
              <p:cNvSpPr txBox="1"/>
              <p:nvPr/>
            </p:nvSpPr>
            <p:spPr>
              <a:xfrm>
                <a:off x="6539770" y="2778852"/>
                <a:ext cx="5262979" cy="923330"/>
              </a:xfrm>
              <a:prstGeom prst="rect">
                <a:avLst/>
              </a:prstGeom>
              <a:noFill/>
            </p:spPr>
            <p:txBody>
              <a:bodyPr wrap="non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𝜺</m:t>
                    </m:r>
                  </m:oMath>
                </a14:m>
                <a:r>
                  <a:rPr lang="en-US" dirty="0"/>
                  <a:t>: small scalar preventing division by 0</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rPr>
                          <m:t>𝟏</m:t>
                        </m:r>
                      </m:sub>
                    </m:sSub>
                  </m:oMath>
                </a14:m>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ea typeface="Cambria Math" panose="02040503050406030204" pitchFamily="18" charset="0"/>
                          </a:rPr>
                          <m:t>𝟐</m:t>
                        </m:r>
                      </m:sub>
                    </m:sSub>
                  </m:oMath>
                </a14:m>
                <a:r>
                  <a:rPr lang="en-US" dirty="0"/>
                  <a:t>: forget factors</a:t>
                </a:r>
              </a:p>
              <a:p>
                <a:r>
                  <a:rPr lang="en-US" dirty="0"/>
                  <a:t>Squaring and square-rooting is done elementwise</a:t>
                </a:r>
              </a:p>
            </p:txBody>
          </p:sp>
        </mc:Choice>
        <mc:Fallback xmlns="">
          <p:sp>
            <p:nvSpPr>
              <p:cNvPr id="16" name="TextBox 15">
                <a:extLst>
                  <a:ext uri="{FF2B5EF4-FFF2-40B4-BE49-F238E27FC236}">
                    <a16:creationId xmlns:a16="http://schemas.microsoft.com/office/drawing/2014/main" id="{7F31A4EF-C852-334C-9FC5-3BA17DA3AF49}"/>
                  </a:ext>
                </a:extLst>
              </p:cNvPr>
              <p:cNvSpPr txBox="1">
                <a:spLocks noRot="1" noChangeAspect="1" noMove="1" noResize="1" noEditPoints="1" noAdjustHandles="1" noChangeArrowheads="1" noChangeShapeType="1" noTextEdit="1"/>
              </p:cNvSpPr>
              <p:nvPr/>
            </p:nvSpPr>
            <p:spPr>
              <a:xfrm>
                <a:off x="6539770" y="2778852"/>
                <a:ext cx="5262979" cy="923330"/>
              </a:xfrm>
              <a:prstGeom prst="rect">
                <a:avLst/>
              </a:prstGeom>
              <a:blipFill>
                <a:blip r:embed="rId4"/>
                <a:stretch>
                  <a:fillRect l="-964" t="-2703" b="-810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68E5920-808F-8641-BAB9-54740D6A928D}"/>
              </a:ext>
            </a:extLst>
          </p:cNvPr>
          <p:cNvSpPr txBox="1"/>
          <p:nvPr/>
        </p:nvSpPr>
        <p:spPr>
          <a:xfrm>
            <a:off x="389252" y="1319678"/>
            <a:ext cx="1595309" cy="369332"/>
          </a:xfrm>
          <a:prstGeom prst="rect">
            <a:avLst/>
          </a:prstGeom>
          <a:noFill/>
        </p:spPr>
        <p:txBody>
          <a:bodyPr wrap="none" rtlCol="0">
            <a:spAutoFit/>
          </a:bodyPr>
          <a:lstStyle/>
          <a:p>
            <a:r>
              <a:rPr lang="en-US" dirty="0"/>
              <a:t>First Moment:</a:t>
            </a:r>
          </a:p>
        </p:txBody>
      </p:sp>
      <p:sp>
        <p:nvSpPr>
          <p:cNvPr id="18" name="TextBox 17">
            <a:extLst>
              <a:ext uri="{FF2B5EF4-FFF2-40B4-BE49-F238E27FC236}">
                <a16:creationId xmlns:a16="http://schemas.microsoft.com/office/drawing/2014/main" id="{0FACD720-2BAF-B241-8F38-65DE930EA04A}"/>
              </a:ext>
            </a:extLst>
          </p:cNvPr>
          <p:cNvSpPr txBox="1"/>
          <p:nvPr/>
        </p:nvSpPr>
        <p:spPr>
          <a:xfrm>
            <a:off x="389252" y="1811032"/>
            <a:ext cx="1928733" cy="369332"/>
          </a:xfrm>
          <a:prstGeom prst="rect">
            <a:avLst/>
          </a:prstGeom>
          <a:noFill/>
        </p:spPr>
        <p:txBody>
          <a:bodyPr wrap="none" rtlCol="0">
            <a:spAutoFit/>
          </a:bodyPr>
          <a:lstStyle/>
          <a:p>
            <a:r>
              <a:rPr lang="en-US" dirty="0"/>
              <a:t>Second Moment:</a:t>
            </a:r>
          </a:p>
        </p:txBody>
      </p:sp>
      <p:sp>
        <p:nvSpPr>
          <p:cNvPr id="19" name="TextBox 18">
            <a:extLst>
              <a:ext uri="{FF2B5EF4-FFF2-40B4-BE49-F238E27FC236}">
                <a16:creationId xmlns:a16="http://schemas.microsoft.com/office/drawing/2014/main" id="{4DB927B7-8EBD-024D-87FF-E8FEF2776EE0}"/>
              </a:ext>
            </a:extLst>
          </p:cNvPr>
          <p:cNvSpPr txBox="1"/>
          <p:nvPr/>
        </p:nvSpPr>
        <p:spPr>
          <a:xfrm>
            <a:off x="389251" y="2404944"/>
            <a:ext cx="1928733" cy="646331"/>
          </a:xfrm>
          <a:prstGeom prst="rect">
            <a:avLst/>
          </a:prstGeom>
          <a:noFill/>
        </p:spPr>
        <p:txBody>
          <a:bodyPr wrap="square" rtlCol="0">
            <a:spAutoFit/>
          </a:bodyPr>
          <a:lstStyle/>
          <a:p>
            <a:r>
              <a:rPr lang="en-US" dirty="0"/>
              <a:t>Bias-corrected First Moment:</a:t>
            </a:r>
          </a:p>
        </p:txBody>
      </p:sp>
      <p:sp>
        <p:nvSpPr>
          <p:cNvPr id="20" name="TextBox 19">
            <a:extLst>
              <a:ext uri="{FF2B5EF4-FFF2-40B4-BE49-F238E27FC236}">
                <a16:creationId xmlns:a16="http://schemas.microsoft.com/office/drawing/2014/main" id="{50B5D474-3223-C14E-86A2-C1317E56AE68}"/>
              </a:ext>
            </a:extLst>
          </p:cNvPr>
          <p:cNvSpPr txBox="1"/>
          <p:nvPr/>
        </p:nvSpPr>
        <p:spPr>
          <a:xfrm>
            <a:off x="386780" y="3255713"/>
            <a:ext cx="1928733" cy="646331"/>
          </a:xfrm>
          <a:prstGeom prst="rect">
            <a:avLst/>
          </a:prstGeom>
          <a:noFill/>
        </p:spPr>
        <p:txBody>
          <a:bodyPr wrap="square" rtlCol="0">
            <a:spAutoFit/>
          </a:bodyPr>
          <a:lstStyle/>
          <a:p>
            <a:r>
              <a:rPr lang="en-US" dirty="0"/>
              <a:t>Bias-corrected Second Moment:</a:t>
            </a:r>
          </a:p>
        </p:txBody>
      </p:sp>
      <p:sp>
        <p:nvSpPr>
          <p:cNvPr id="21" name="TextBox 20">
            <a:extLst>
              <a:ext uri="{FF2B5EF4-FFF2-40B4-BE49-F238E27FC236}">
                <a16:creationId xmlns:a16="http://schemas.microsoft.com/office/drawing/2014/main" id="{66E0A910-207D-A84E-8631-9F2D3BDD08D5}"/>
              </a:ext>
            </a:extLst>
          </p:cNvPr>
          <p:cNvSpPr txBox="1"/>
          <p:nvPr/>
        </p:nvSpPr>
        <p:spPr>
          <a:xfrm>
            <a:off x="411296" y="4108839"/>
            <a:ext cx="1928733" cy="646331"/>
          </a:xfrm>
          <a:prstGeom prst="rect">
            <a:avLst/>
          </a:prstGeom>
          <a:noFill/>
        </p:spPr>
        <p:txBody>
          <a:bodyPr wrap="square" rtlCol="0">
            <a:spAutoFit/>
          </a:bodyPr>
          <a:lstStyle/>
          <a:p>
            <a:r>
              <a:rPr lang="en-US" dirty="0"/>
              <a:t>Update Parameters:</a:t>
            </a:r>
          </a:p>
        </p:txBody>
      </p:sp>
      <p:sp>
        <p:nvSpPr>
          <p:cNvPr id="22" name="Rectangle 21">
            <a:extLst>
              <a:ext uri="{FF2B5EF4-FFF2-40B4-BE49-F238E27FC236}">
                <a16:creationId xmlns:a16="http://schemas.microsoft.com/office/drawing/2014/main" id="{FB7F260D-014E-BE4E-A12A-D749A3E0FD6E}"/>
              </a:ext>
            </a:extLst>
          </p:cNvPr>
          <p:cNvSpPr/>
          <p:nvPr/>
        </p:nvSpPr>
        <p:spPr>
          <a:xfrm>
            <a:off x="0" y="6437424"/>
            <a:ext cx="11582400" cy="246221"/>
          </a:xfrm>
          <a:prstGeom prst="rect">
            <a:avLst/>
          </a:prstGeom>
        </p:spPr>
        <p:txBody>
          <a:bodyPr wrap="square">
            <a:spAutoFit/>
          </a:bodyPr>
          <a:lstStyle/>
          <a:p>
            <a:r>
              <a:rPr lang="en-US" sz="1000" dirty="0" err="1">
                <a:solidFill>
                  <a:srgbClr val="222222"/>
                </a:solidFill>
                <a:latin typeface="Arial" panose="020B0604020202020204" pitchFamily="34" charset="0"/>
              </a:rPr>
              <a:t>Kingma</a:t>
            </a:r>
            <a:r>
              <a:rPr lang="en-US" sz="1000" dirty="0">
                <a:solidFill>
                  <a:srgbClr val="222222"/>
                </a:solidFill>
                <a:latin typeface="Arial" panose="020B0604020202020204" pitchFamily="34" charset="0"/>
              </a:rPr>
              <a:t>, D. P., &amp; Ba, J. (2014). Adam: A method for stochastic optimization. </a:t>
            </a:r>
            <a:r>
              <a:rPr lang="en-US" sz="1000" i="1" dirty="0" err="1">
                <a:solidFill>
                  <a:srgbClr val="222222"/>
                </a:solidFill>
                <a:latin typeface="Arial" panose="020B0604020202020204" pitchFamily="34" charset="0"/>
              </a:rPr>
              <a:t>arXiv</a:t>
            </a:r>
            <a:r>
              <a:rPr lang="en-US" sz="1000" i="1" dirty="0">
                <a:solidFill>
                  <a:srgbClr val="222222"/>
                </a:solidFill>
                <a:latin typeface="Arial" panose="020B0604020202020204" pitchFamily="34" charset="0"/>
              </a:rPr>
              <a:t> preprint arXiv:1412.6980</a:t>
            </a:r>
            <a:r>
              <a:rPr lang="en-US" sz="1000" dirty="0">
                <a:solidFill>
                  <a:srgbClr val="222222"/>
                </a:solidFill>
                <a:latin typeface="Arial" panose="020B0604020202020204" pitchFamily="34" charset="0"/>
              </a:rPr>
              <a:t>.</a:t>
            </a:r>
            <a:endParaRPr lang="en-US" sz="1000" dirty="0"/>
          </a:p>
        </p:txBody>
      </p:sp>
      <p:sp>
        <p:nvSpPr>
          <p:cNvPr id="23" name="Rectangle 22">
            <a:extLst>
              <a:ext uri="{FF2B5EF4-FFF2-40B4-BE49-F238E27FC236}">
                <a16:creationId xmlns:a16="http://schemas.microsoft.com/office/drawing/2014/main" id="{B978F294-3456-3C4E-BC2D-9E6B341B3B39}"/>
              </a:ext>
            </a:extLst>
          </p:cNvPr>
          <p:cNvSpPr/>
          <p:nvPr/>
        </p:nvSpPr>
        <p:spPr>
          <a:xfrm>
            <a:off x="0" y="6597193"/>
            <a:ext cx="6096000" cy="246221"/>
          </a:xfrm>
          <a:prstGeom prst="rect">
            <a:avLst/>
          </a:prstGeom>
        </p:spPr>
        <p:txBody>
          <a:bodyPr>
            <a:spAutoFit/>
          </a:bodyPr>
          <a:lstStyle/>
          <a:p>
            <a:r>
              <a:rPr lang="en-US" sz="1000" dirty="0">
                <a:hlinkClick r:id="rId5">
                  <a:extLst>
                    <a:ext uri="{A12FA001-AC4F-418D-AE19-62706E023703}">
                      <ahyp:hlinkClr xmlns:ahyp="http://schemas.microsoft.com/office/drawing/2018/hyperlinkcolor" val="tx"/>
                    </a:ext>
                  </a:extLst>
                </a:hlinkClick>
              </a:rPr>
              <a:t>https://en.wikipedia.org/wiki/Stochastic_gradient_descent#Adam</a:t>
            </a:r>
            <a:endParaRPr lang="en-US" sz="1000" dirty="0"/>
          </a:p>
        </p:txBody>
      </p:sp>
    </p:spTree>
    <p:extLst>
      <p:ext uri="{BB962C8B-B14F-4D97-AF65-F5344CB8AC3E}">
        <p14:creationId xmlns:p14="http://schemas.microsoft.com/office/powerpoint/2010/main" val="453238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B045-AB23-9248-8640-93E93A33F308}"/>
              </a:ext>
            </a:extLst>
          </p:cNvPr>
          <p:cNvSpPr>
            <a:spLocks noGrp="1"/>
          </p:cNvSpPr>
          <p:nvPr>
            <p:ph type="title"/>
          </p:nvPr>
        </p:nvSpPr>
        <p:spPr/>
        <p:txBody>
          <a:bodyPr/>
          <a:lstStyle/>
          <a:p>
            <a:r>
              <a:rPr lang="en-US" dirty="0"/>
              <a:t>Backup Slides – Key Experiments Parameters</a:t>
            </a:r>
          </a:p>
        </p:txBody>
      </p:sp>
      <p:sp>
        <p:nvSpPr>
          <p:cNvPr id="3" name="Rectangle 2">
            <a:extLst>
              <a:ext uri="{FF2B5EF4-FFF2-40B4-BE49-F238E27FC236}">
                <a16:creationId xmlns:a16="http://schemas.microsoft.com/office/drawing/2014/main" id="{4BD75697-6768-4241-B34B-951AC5884334}"/>
              </a:ext>
            </a:extLst>
          </p:cNvPr>
          <p:cNvSpPr/>
          <p:nvPr/>
        </p:nvSpPr>
        <p:spPr>
          <a:xfrm>
            <a:off x="609600" y="975726"/>
            <a:ext cx="8597225" cy="369332"/>
          </a:xfrm>
          <a:prstGeom prst="rect">
            <a:avLst/>
          </a:prstGeom>
        </p:spPr>
        <p:txBody>
          <a:bodyPr wrap="none">
            <a:spAutoFit/>
          </a:bodyPr>
          <a:lstStyle/>
          <a:p>
            <a:r>
              <a:rPr lang="en-US" dirty="0">
                <a:solidFill>
                  <a:srgbClr val="FF0000"/>
                </a:solidFill>
              </a:rPr>
              <a:t>Key Experiments Parameters showing problem parameters and model parameters</a:t>
            </a:r>
          </a:p>
        </p:txBody>
      </p:sp>
      <p:pic>
        <p:nvPicPr>
          <p:cNvPr id="5" name="Picture 4" descr="A screenshot of a cell phone&#10;&#10;Description automatically generated">
            <a:extLst>
              <a:ext uri="{FF2B5EF4-FFF2-40B4-BE49-F238E27FC236}">
                <a16:creationId xmlns:a16="http://schemas.microsoft.com/office/drawing/2014/main" id="{CA863D62-0ADF-2A4A-819A-2890E03CBA9B}"/>
              </a:ext>
            </a:extLst>
          </p:cNvPr>
          <p:cNvPicPr>
            <a:picLocks noChangeAspect="1"/>
          </p:cNvPicPr>
          <p:nvPr/>
        </p:nvPicPr>
        <p:blipFill>
          <a:blip r:embed="rId3"/>
          <a:stretch>
            <a:fillRect/>
          </a:stretch>
        </p:blipFill>
        <p:spPr>
          <a:xfrm>
            <a:off x="609600" y="1788526"/>
            <a:ext cx="11091012" cy="3642536"/>
          </a:xfrm>
          <a:prstGeom prst="rect">
            <a:avLst/>
          </a:prstGeom>
        </p:spPr>
      </p:pic>
      <p:sp>
        <p:nvSpPr>
          <p:cNvPr id="4" name="Rectangle 3">
            <a:extLst>
              <a:ext uri="{FF2B5EF4-FFF2-40B4-BE49-F238E27FC236}">
                <a16:creationId xmlns:a16="http://schemas.microsoft.com/office/drawing/2014/main" id="{D5A3FFFD-F6A6-7444-84B1-A7F7F3917598}"/>
              </a:ext>
            </a:extLst>
          </p:cNvPr>
          <p:cNvSpPr/>
          <p:nvPr/>
        </p:nvSpPr>
        <p:spPr bwMode="auto">
          <a:xfrm>
            <a:off x="1227551" y="1665963"/>
            <a:ext cx="4146115" cy="389559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E60826B1-D2B8-0344-AFBC-39A4F3DEA413}"/>
              </a:ext>
            </a:extLst>
          </p:cNvPr>
          <p:cNvSpPr/>
          <p:nvPr/>
        </p:nvSpPr>
        <p:spPr bwMode="auto">
          <a:xfrm>
            <a:off x="5513540" y="1665963"/>
            <a:ext cx="4820433" cy="389559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3AFAEA94-D254-E648-BD3D-7AC07482005A}"/>
              </a:ext>
            </a:extLst>
          </p:cNvPr>
          <p:cNvSpPr/>
          <p:nvPr/>
        </p:nvSpPr>
        <p:spPr>
          <a:xfrm>
            <a:off x="1227551" y="5602194"/>
            <a:ext cx="2306468" cy="338554"/>
          </a:xfrm>
          <a:prstGeom prst="rect">
            <a:avLst/>
          </a:prstGeom>
        </p:spPr>
        <p:txBody>
          <a:bodyPr wrap="square">
            <a:spAutoFit/>
          </a:bodyPr>
          <a:lstStyle/>
          <a:p>
            <a:pPr algn="just"/>
            <a:r>
              <a:rPr lang="en-US" sz="1600" b="1" dirty="0">
                <a:solidFill>
                  <a:srgbClr val="FF0000"/>
                </a:solidFill>
              </a:rPr>
              <a:t>Problem Parameters</a:t>
            </a:r>
          </a:p>
        </p:txBody>
      </p:sp>
      <p:sp>
        <p:nvSpPr>
          <p:cNvPr id="8" name="Rectangle 7">
            <a:extLst>
              <a:ext uri="{FF2B5EF4-FFF2-40B4-BE49-F238E27FC236}">
                <a16:creationId xmlns:a16="http://schemas.microsoft.com/office/drawing/2014/main" id="{3CA9E942-148C-5D45-8038-93F8AA089070}"/>
              </a:ext>
            </a:extLst>
          </p:cNvPr>
          <p:cNvSpPr/>
          <p:nvPr/>
        </p:nvSpPr>
        <p:spPr>
          <a:xfrm>
            <a:off x="5513540" y="5614543"/>
            <a:ext cx="2306468" cy="338554"/>
          </a:xfrm>
          <a:prstGeom prst="rect">
            <a:avLst/>
          </a:prstGeom>
        </p:spPr>
        <p:txBody>
          <a:bodyPr wrap="square">
            <a:spAutoFit/>
          </a:bodyPr>
          <a:lstStyle/>
          <a:p>
            <a:pPr algn="just"/>
            <a:r>
              <a:rPr lang="en-US" sz="1600" b="1" dirty="0">
                <a:solidFill>
                  <a:srgbClr val="FF0000"/>
                </a:solidFill>
              </a:rPr>
              <a:t>Model Parameters</a:t>
            </a:r>
          </a:p>
        </p:txBody>
      </p:sp>
    </p:spTree>
    <p:extLst>
      <p:ext uri="{BB962C8B-B14F-4D97-AF65-F5344CB8AC3E}">
        <p14:creationId xmlns:p14="http://schemas.microsoft.com/office/powerpoint/2010/main" val="3506055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alpha val="7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B9F6-40E7-2440-861B-84C68D10A6A2}"/>
              </a:ext>
            </a:extLst>
          </p:cNvPr>
          <p:cNvSpPr>
            <a:spLocks noGrp="1"/>
          </p:cNvSpPr>
          <p:nvPr>
            <p:ph type="title"/>
          </p:nvPr>
        </p:nvSpPr>
        <p:spPr/>
        <p:txBody>
          <a:bodyPr/>
          <a:lstStyle/>
          <a:p>
            <a:r>
              <a:rPr lang="en-US" dirty="0"/>
              <a:t>Backup Slides – General Parameter Tuning </a:t>
            </a:r>
          </a:p>
        </p:txBody>
      </p:sp>
      <p:pic>
        <p:nvPicPr>
          <p:cNvPr id="3" name="Picture 2">
            <a:extLst>
              <a:ext uri="{FF2B5EF4-FFF2-40B4-BE49-F238E27FC236}">
                <a16:creationId xmlns:a16="http://schemas.microsoft.com/office/drawing/2014/main" id="{098E0432-8605-CF48-9320-799857D2F080}"/>
              </a:ext>
            </a:extLst>
          </p:cNvPr>
          <p:cNvPicPr>
            <a:picLocks noChangeAspect="1"/>
          </p:cNvPicPr>
          <p:nvPr/>
        </p:nvPicPr>
        <p:blipFill>
          <a:blip r:embed="rId3"/>
          <a:stretch>
            <a:fillRect/>
          </a:stretch>
        </p:blipFill>
        <p:spPr>
          <a:xfrm>
            <a:off x="794760" y="1268360"/>
            <a:ext cx="7052330" cy="5318025"/>
          </a:xfrm>
          <a:prstGeom prst="rect">
            <a:avLst/>
          </a:prstGeom>
        </p:spPr>
      </p:pic>
      <p:sp>
        <p:nvSpPr>
          <p:cNvPr id="4" name="TextBox 3">
            <a:extLst>
              <a:ext uri="{FF2B5EF4-FFF2-40B4-BE49-F238E27FC236}">
                <a16:creationId xmlns:a16="http://schemas.microsoft.com/office/drawing/2014/main" id="{DEFFFC07-93A1-DF48-8EDA-60EB83A56DCC}"/>
              </a:ext>
            </a:extLst>
          </p:cNvPr>
          <p:cNvSpPr txBox="1"/>
          <p:nvPr/>
        </p:nvSpPr>
        <p:spPr>
          <a:xfrm>
            <a:off x="8505420" y="2609217"/>
            <a:ext cx="2739492" cy="1477328"/>
          </a:xfrm>
          <a:prstGeom prst="rect">
            <a:avLst/>
          </a:prstGeom>
          <a:solidFill>
            <a:srgbClr val="7030A0">
              <a:alpha val="51000"/>
            </a:srgbClr>
          </a:solidFill>
        </p:spPr>
        <p:txBody>
          <a:bodyPr wrap="square" rtlCol="0">
            <a:spAutoFit/>
          </a:bodyPr>
          <a:lstStyle/>
          <a:p>
            <a:r>
              <a:rPr lang="en-US" b="1" dirty="0"/>
              <a:t>Optimized Value:</a:t>
            </a:r>
          </a:p>
          <a:p>
            <a:r>
              <a:rPr lang="en-US" dirty="0"/>
              <a:t>Batch size: 32</a:t>
            </a:r>
          </a:p>
          <a:p>
            <a:r>
              <a:rPr lang="en-US" dirty="0"/>
              <a:t>Learning rate: 1e-4</a:t>
            </a:r>
          </a:p>
          <a:p>
            <a:r>
              <a:rPr lang="en-US" dirty="0"/>
              <a:t>Epsilon: 0.05</a:t>
            </a:r>
          </a:p>
          <a:p>
            <a:r>
              <a:rPr lang="en-US" dirty="0"/>
              <a:t>Network: [32,64,32]</a:t>
            </a:r>
          </a:p>
        </p:txBody>
      </p:sp>
    </p:spTree>
    <p:extLst>
      <p:ext uri="{BB962C8B-B14F-4D97-AF65-F5344CB8AC3E}">
        <p14:creationId xmlns:p14="http://schemas.microsoft.com/office/powerpoint/2010/main" val="2954698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B9F6-40E7-2440-861B-84C68D10A6A2}"/>
              </a:ext>
            </a:extLst>
          </p:cNvPr>
          <p:cNvSpPr>
            <a:spLocks noGrp="1"/>
          </p:cNvSpPr>
          <p:nvPr>
            <p:ph type="title"/>
          </p:nvPr>
        </p:nvSpPr>
        <p:spPr/>
        <p:txBody>
          <a:bodyPr/>
          <a:lstStyle/>
          <a:p>
            <a:r>
              <a:rPr lang="en-US" dirty="0"/>
              <a:t>Backup Slides – Edge Utilization Plots </a:t>
            </a:r>
          </a:p>
        </p:txBody>
      </p:sp>
      <p:sp>
        <p:nvSpPr>
          <p:cNvPr id="3" name="TextBox 2">
            <a:extLst>
              <a:ext uri="{FF2B5EF4-FFF2-40B4-BE49-F238E27FC236}">
                <a16:creationId xmlns:a16="http://schemas.microsoft.com/office/drawing/2014/main" id="{6F49B9FB-A681-D04A-8725-5FB2E680E7D2}"/>
              </a:ext>
            </a:extLst>
          </p:cNvPr>
          <p:cNvSpPr txBox="1"/>
          <p:nvPr/>
        </p:nvSpPr>
        <p:spPr>
          <a:xfrm>
            <a:off x="609600" y="926068"/>
            <a:ext cx="6015493" cy="369332"/>
          </a:xfrm>
          <a:prstGeom prst="rect">
            <a:avLst/>
          </a:prstGeom>
          <a:noFill/>
        </p:spPr>
        <p:txBody>
          <a:bodyPr wrap="none" rtlCol="0">
            <a:spAutoFit/>
          </a:bodyPr>
          <a:lstStyle/>
          <a:p>
            <a:r>
              <a:rPr lang="en-US" dirty="0"/>
              <a:t>Experiments No.</a:t>
            </a:r>
            <a:r>
              <a:rPr lang="zh-CN" altLang="en-US" dirty="0"/>
              <a:t> </a:t>
            </a:r>
            <a:r>
              <a:rPr lang="en-US" altLang="zh-CN" dirty="0"/>
              <a:t>8</a:t>
            </a:r>
            <a:r>
              <a:rPr lang="zh-CN" altLang="en-US" dirty="0"/>
              <a:t> </a:t>
            </a:r>
            <a:r>
              <a:rPr lang="en-US" altLang="zh-CN" dirty="0"/>
              <a:t>–</a:t>
            </a:r>
            <a:r>
              <a:rPr lang="zh-CN" altLang="en-US" dirty="0"/>
              <a:t> </a:t>
            </a:r>
            <a:r>
              <a:rPr lang="en-US" altLang="zh-CN" dirty="0"/>
              <a:t>Type I problem edge utilization plots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53B30211-88BE-B046-BF5E-90AAC08A18EE}"/>
              </a:ext>
            </a:extLst>
          </p:cNvPr>
          <p:cNvPicPr>
            <a:picLocks noChangeAspect="1"/>
          </p:cNvPicPr>
          <p:nvPr/>
        </p:nvPicPr>
        <p:blipFill>
          <a:blip r:embed="rId3"/>
          <a:stretch>
            <a:fillRect/>
          </a:stretch>
        </p:blipFill>
        <p:spPr>
          <a:xfrm>
            <a:off x="762000" y="1295400"/>
            <a:ext cx="3403600" cy="255270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13F470D7-31AA-9048-9CC4-9E6A6DCE8F1F}"/>
              </a:ext>
            </a:extLst>
          </p:cNvPr>
          <p:cNvPicPr>
            <a:picLocks noChangeAspect="1"/>
          </p:cNvPicPr>
          <p:nvPr/>
        </p:nvPicPr>
        <p:blipFill>
          <a:blip r:embed="rId4"/>
          <a:stretch>
            <a:fillRect/>
          </a:stretch>
        </p:blipFill>
        <p:spPr>
          <a:xfrm>
            <a:off x="4140021" y="1295400"/>
            <a:ext cx="3403600" cy="25527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C7339F7A-5B76-A440-93FE-2A60E9627A4F}"/>
              </a:ext>
            </a:extLst>
          </p:cNvPr>
          <p:cNvPicPr>
            <a:picLocks noChangeAspect="1"/>
          </p:cNvPicPr>
          <p:nvPr/>
        </p:nvPicPr>
        <p:blipFill>
          <a:blip r:embed="rId5"/>
          <a:stretch>
            <a:fillRect/>
          </a:stretch>
        </p:blipFill>
        <p:spPr>
          <a:xfrm>
            <a:off x="762000" y="3822700"/>
            <a:ext cx="3403600" cy="2552700"/>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72AA357B-7D99-9849-83CC-7B76CD4F4BFD}"/>
              </a:ext>
            </a:extLst>
          </p:cNvPr>
          <p:cNvPicPr>
            <a:picLocks noChangeAspect="1"/>
          </p:cNvPicPr>
          <p:nvPr/>
        </p:nvPicPr>
        <p:blipFill>
          <a:blip r:embed="rId6"/>
          <a:stretch>
            <a:fillRect/>
          </a:stretch>
        </p:blipFill>
        <p:spPr>
          <a:xfrm>
            <a:off x="7537454" y="3871912"/>
            <a:ext cx="3403600" cy="25527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A3CF9C59-18FC-9F4F-B85C-83F0B1CDCBE5}"/>
              </a:ext>
            </a:extLst>
          </p:cNvPr>
          <p:cNvPicPr>
            <a:picLocks noChangeAspect="1"/>
          </p:cNvPicPr>
          <p:nvPr/>
        </p:nvPicPr>
        <p:blipFill>
          <a:blip r:embed="rId7"/>
          <a:stretch>
            <a:fillRect/>
          </a:stretch>
        </p:blipFill>
        <p:spPr>
          <a:xfrm>
            <a:off x="7461252" y="1271588"/>
            <a:ext cx="3479802" cy="2714625"/>
          </a:xfrm>
          <a:prstGeom prst="rect">
            <a:avLst/>
          </a:prstGeom>
        </p:spPr>
      </p:pic>
      <p:pic>
        <p:nvPicPr>
          <p:cNvPr id="15" name="Picture 14" descr="A screenshot of a social media post&#10;&#10;Description automatically generated">
            <a:extLst>
              <a:ext uri="{FF2B5EF4-FFF2-40B4-BE49-F238E27FC236}">
                <a16:creationId xmlns:a16="http://schemas.microsoft.com/office/drawing/2014/main" id="{78F75F5D-F016-3648-8BA4-C69CEC83CA73}"/>
              </a:ext>
            </a:extLst>
          </p:cNvPr>
          <p:cNvPicPr>
            <a:picLocks noChangeAspect="1"/>
          </p:cNvPicPr>
          <p:nvPr/>
        </p:nvPicPr>
        <p:blipFill>
          <a:blip r:embed="rId8"/>
          <a:stretch>
            <a:fillRect/>
          </a:stretch>
        </p:blipFill>
        <p:spPr>
          <a:xfrm>
            <a:off x="4140021" y="3848100"/>
            <a:ext cx="3403600" cy="2552700"/>
          </a:xfrm>
          <a:prstGeom prst="rect">
            <a:avLst/>
          </a:prstGeom>
        </p:spPr>
      </p:pic>
      <p:sp>
        <p:nvSpPr>
          <p:cNvPr id="4" name="Rectangle 3">
            <a:extLst>
              <a:ext uri="{FF2B5EF4-FFF2-40B4-BE49-F238E27FC236}">
                <a16:creationId xmlns:a16="http://schemas.microsoft.com/office/drawing/2014/main" id="{EFB039E0-DA05-8340-905C-8E17B149CEE4}"/>
              </a:ext>
            </a:extLst>
          </p:cNvPr>
          <p:cNvSpPr/>
          <p:nvPr/>
        </p:nvSpPr>
        <p:spPr bwMode="auto">
          <a:xfrm>
            <a:off x="4436828" y="3331597"/>
            <a:ext cx="214685" cy="286246"/>
          </a:xfrm>
          <a:prstGeom prst="rect">
            <a:avLst/>
          </a:prstGeom>
          <a:solidFill>
            <a:schemeClr val="accent1">
              <a:alpha val="4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2" name="Rectangle 11">
            <a:extLst>
              <a:ext uri="{FF2B5EF4-FFF2-40B4-BE49-F238E27FC236}">
                <a16:creationId xmlns:a16="http://schemas.microsoft.com/office/drawing/2014/main" id="{AE32179E-055C-2245-AA86-144B64C5C336}"/>
              </a:ext>
            </a:extLst>
          </p:cNvPr>
          <p:cNvSpPr/>
          <p:nvPr/>
        </p:nvSpPr>
        <p:spPr bwMode="auto">
          <a:xfrm>
            <a:off x="4436828" y="5884297"/>
            <a:ext cx="214685" cy="286246"/>
          </a:xfrm>
          <a:prstGeom prst="rect">
            <a:avLst/>
          </a:prstGeom>
          <a:solidFill>
            <a:schemeClr val="accent1">
              <a:alpha val="4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4" name="TextBox 13">
            <a:extLst>
              <a:ext uri="{FF2B5EF4-FFF2-40B4-BE49-F238E27FC236}">
                <a16:creationId xmlns:a16="http://schemas.microsoft.com/office/drawing/2014/main" id="{0893AA93-A600-B443-87B0-3DE73591EB03}"/>
              </a:ext>
            </a:extLst>
          </p:cNvPr>
          <p:cNvSpPr txBox="1"/>
          <p:nvPr/>
        </p:nvSpPr>
        <p:spPr>
          <a:xfrm>
            <a:off x="2475606" y="1738868"/>
            <a:ext cx="1393187" cy="307777"/>
          </a:xfrm>
          <a:prstGeom prst="rect">
            <a:avLst/>
          </a:prstGeom>
          <a:noFill/>
        </p:spPr>
        <p:txBody>
          <a:bodyPr wrap="square" rtlCol="0">
            <a:spAutoFit/>
          </a:bodyPr>
          <a:lstStyle/>
          <a:p>
            <a:pPr algn="ctr"/>
            <a:r>
              <a:rPr lang="en-US" sz="1400" b="1" dirty="0">
                <a:solidFill>
                  <a:srgbClr val="7030A0"/>
                </a:solidFill>
              </a:rPr>
              <a:t>Type I</a:t>
            </a:r>
          </a:p>
        </p:txBody>
      </p:sp>
      <p:sp>
        <p:nvSpPr>
          <p:cNvPr id="16" name="TextBox 15">
            <a:extLst>
              <a:ext uri="{FF2B5EF4-FFF2-40B4-BE49-F238E27FC236}">
                <a16:creationId xmlns:a16="http://schemas.microsoft.com/office/drawing/2014/main" id="{6D6F649B-25A0-5740-B9C3-D42CBEB90244}"/>
              </a:ext>
            </a:extLst>
          </p:cNvPr>
          <p:cNvSpPr txBox="1"/>
          <p:nvPr/>
        </p:nvSpPr>
        <p:spPr>
          <a:xfrm>
            <a:off x="2475606" y="4291568"/>
            <a:ext cx="1393187" cy="307777"/>
          </a:xfrm>
          <a:prstGeom prst="rect">
            <a:avLst/>
          </a:prstGeom>
          <a:noFill/>
        </p:spPr>
        <p:txBody>
          <a:bodyPr wrap="square" rtlCol="0">
            <a:spAutoFit/>
          </a:bodyPr>
          <a:lstStyle/>
          <a:p>
            <a:pPr algn="ctr"/>
            <a:r>
              <a:rPr lang="en-US" sz="1400" b="1" dirty="0">
                <a:solidFill>
                  <a:srgbClr val="7030A0"/>
                </a:solidFill>
              </a:rPr>
              <a:t>Type I</a:t>
            </a:r>
          </a:p>
        </p:txBody>
      </p:sp>
      <p:sp>
        <p:nvSpPr>
          <p:cNvPr id="17" name="TextBox 16">
            <a:extLst>
              <a:ext uri="{FF2B5EF4-FFF2-40B4-BE49-F238E27FC236}">
                <a16:creationId xmlns:a16="http://schemas.microsoft.com/office/drawing/2014/main" id="{947DCA10-34E4-334C-A8C2-6A0B895F3C08}"/>
              </a:ext>
            </a:extLst>
          </p:cNvPr>
          <p:cNvSpPr txBox="1"/>
          <p:nvPr/>
        </p:nvSpPr>
        <p:spPr>
          <a:xfrm>
            <a:off x="5981938" y="1738867"/>
            <a:ext cx="1393187" cy="307777"/>
          </a:xfrm>
          <a:prstGeom prst="rect">
            <a:avLst/>
          </a:prstGeom>
          <a:noFill/>
        </p:spPr>
        <p:txBody>
          <a:bodyPr wrap="square" rtlCol="0">
            <a:spAutoFit/>
          </a:bodyPr>
          <a:lstStyle/>
          <a:p>
            <a:pPr algn="ctr"/>
            <a:r>
              <a:rPr lang="en-US" sz="1400" b="1" dirty="0">
                <a:solidFill>
                  <a:srgbClr val="7030A0"/>
                </a:solidFill>
              </a:rPr>
              <a:t>Type II</a:t>
            </a:r>
          </a:p>
        </p:txBody>
      </p:sp>
      <p:sp>
        <p:nvSpPr>
          <p:cNvPr id="18" name="TextBox 17">
            <a:extLst>
              <a:ext uri="{FF2B5EF4-FFF2-40B4-BE49-F238E27FC236}">
                <a16:creationId xmlns:a16="http://schemas.microsoft.com/office/drawing/2014/main" id="{8DEDC8FA-1B8F-424D-A5FA-2FA8BB982A9E}"/>
              </a:ext>
            </a:extLst>
          </p:cNvPr>
          <p:cNvSpPr txBox="1"/>
          <p:nvPr/>
        </p:nvSpPr>
        <p:spPr>
          <a:xfrm>
            <a:off x="5928499" y="4304554"/>
            <a:ext cx="1393187" cy="307777"/>
          </a:xfrm>
          <a:prstGeom prst="rect">
            <a:avLst/>
          </a:prstGeom>
          <a:noFill/>
        </p:spPr>
        <p:txBody>
          <a:bodyPr wrap="square" rtlCol="0">
            <a:spAutoFit/>
          </a:bodyPr>
          <a:lstStyle/>
          <a:p>
            <a:pPr algn="ctr"/>
            <a:r>
              <a:rPr lang="en-US" sz="1400" b="1" dirty="0">
                <a:solidFill>
                  <a:srgbClr val="7030A0"/>
                </a:solidFill>
              </a:rPr>
              <a:t>Type II</a:t>
            </a:r>
          </a:p>
        </p:txBody>
      </p:sp>
      <p:sp>
        <p:nvSpPr>
          <p:cNvPr id="19" name="TextBox 18">
            <a:extLst>
              <a:ext uri="{FF2B5EF4-FFF2-40B4-BE49-F238E27FC236}">
                <a16:creationId xmlns:a16="http://schemas.microsoft.com/office/drawing/2014/main" id="{58BA0206-04B9-0443-86DA-09569BD13891}"/>
              </a:ext>
            </a:extLst>
          </p:cNvPr>
          <p:cNvSpPr txBox="1"/>
          <p:nvPr/>
        </p:nvSpPr>
        <p:spPr>
          <a:xfrm>
            <a:off x="9359959" y="1738866"/>
            <a:ext cx="1393187" cy="307777"/>
          </a:xfrm>
          <a:prstGeom prst="rect">
            <a:avLst/>
          </a:prstGeom>
          <a:noFill/>
        </p:spPr>
        <p:txBody>
          <a:bodyPr wrap="square" rtlCol="0">
            <a:spAutoFit/>
          </a:bodyPr>
          <a:lstStyle/>
          <a:p>
            <a:pPr algn="ctr"/>
            <a:r>
              <a:rPr lang="en-US" sz="1400" b="1" dirty="0">
                <a:solidFill>
                  <a:srgbClr val="7030A0"/>
                </a:solidFill>
              </a:rPr>
              <a:t>Type I</a:t>
            </a:r>
          </a:p>
        </p:txBody>
      </p:sp>
      <p:sp>
        <p:nvSpPr>
          <p:cNvPr id="20" name="TextBox 19">
            <a:extLst>
              <a:ext uri="{FF2B5EF4-FFF2-40B4-BE49-F238E27FC236}">
                <a16:creationId xmlns:a16="http://schemas.microsoft.com/office/drawing/2014/main" id="{AA4F831E-1628-1A44-A8D3-E19B20C3461D}"/>
              </a:ext>
            </a:extLst>
          </p:cNvPr>
          <p:cNvSpPr txBox="1"/>
          <p:nvPr/>
        </p:nvSpPr>
        <p:spPr>
          <a:xfrm>
            <a:off x="9393007" y="4315378"/>
            <a:ext cx="1393187" cy="307777"/>
          </a:xfrm>
          <a:prstGeom prst="rect">
            <a:avLst/>
          </a:prstGeom>
          <a:noFill/>
        </p:spPr>
        <p:txBody>
          <a:bodyPr wrap="square" rtlCol="0">
            <a:spAutoFit/>
          </a:bodyPr>
          <a:lstStyle/>
          <a:p>
            <a:pPr algn="ctr"/>
            <a:r>
              <a:rPr lang="en-US" sz="1400" b="1">
                <a:solidFill>
                  <a:srgbClr val="7030A0"/>
                </a:solidFill>
              </a:rPr>
              <a:t>Type I</a:t>
            </a:r>
            <a:endParaRPr lang="en-US" sz="1400" b="1" dirty="0">
              <a:solidFill>
                <a:srgbClr val="7030A0"/>
              </a:solidFill>
            </a:endParaRPr>
          </a:p>
        </p:txBody>
      </p:sp>
      <p:sp>
        <p:nvSpPr>
          <p:cNvPr id="21" name="Rectangle 20">
            <a:extLst>
              <a:ext uri="{FF2B5EF4-FFF2-40B4-BE49-F238E27FC236}">
                <a16:creationId xmlns:a16="http://schemas.microsoft.com/office/drawing/2014/main" id="{19C9D895-6129-744E-949B-297B68D7D34F}"/>
              </a:ext>
            </a:extLst>
          </p:cNvPr>
          <p:cNvSpPr/>
          <p:nvPr/>
        </p:nvSpPr>
        <p:spPr bwMode="auto">
          <a:xfrm>
            <a:off x="7703567" y="3430637"/>
            <a:ext cx="214685" cy="286246"/>
          </a:xfrm>
          <a:prstGeom prst="rect">
            <a:avLst/>
          </a:prstGeom>
          <a:solidFill>
            <a:schemeClr val="accent1">
              <a:alpha val="4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22" name="Rectangle 21">
            <a:extLst>
              <a:ext uri="{FF2B5EF4-FFF2-40B4-BE49-F238E27FC236}">
                <a16:creationId xmlns:a16="http://schemas.microsoft.com/office/drawing/2014/main" id="{5978298F-ACD2-0840-887E-1D80DF1977E1}"/>
              </a:ext>
            </a:extLst>
          </p:cNvPr>
          <p:cNvSpPr/>
          <p:nvPr/>
        </p:nvSpPr>
        <p:spPr bwMode="auto">
          <a:xfrm>
            <a:off x="990420" y="3324778"/>
            <a:ext cx="214685" cy="286246"/>
          </a:xfrm>
          <a:prstGeom prst="rect">
            <a:avLst/>
          </a:prstGeom>
          <a:solidFill>
            <a:schemeClr val="accent1">
              <a:alpha val="4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23" name="Rectangle 22">
            <a:extLst>
              <a:ext uri="{FF2B5EF4-FFF2-40B4-BE49-F238E27FC236}">
                <a16:creationId xmlns:a16="http://schemas.microsoft.com/office/drawing/2014/main" id="{9CD7092D-72E8-0344-8A1B-FCE60FFC5E3D}"/>
              </a:ext>
            </a:extLst>
          </p:cNvPr>
          <p:cNvSpPr/>
          <p:nvPr/>
        </p:nvSpPr>
        <p:spPr bwMode="auto">
          <a:xfrm>
            <a:off x="982453" y="5888421"/>
            <a:ext cx="214685" cy="286246"/>
          </a:xfrm>
          <a:prstGeom prst="rect">
            <a:avLst/>
          </a:prstGeom>
          <a:solidFill>
            <a:schemeClr val="accent1">
              <a:alpha val="4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24" name="Rectangle 23">
            <a:extLst>
              <a:ext uri="{FF2B5EF4-FFF2-40B4-BE49-F238E27FC236}">
                <a16:creationId xmlns:a16="http://schemas.microsoft.com/office/drawing/2014/main" id="{081E4D70-8819-7C48-9AF0-7B6C95B59E48}"/>
              </a:ext>
            </a:extLst>
          </p:cNvPr>
          <p:cNvSpPr/>
          <p:nvPr/>
        </p:nvSpPr>
        <p:spPr bwMode="auto">
          <a:xfrm>
            <a:off x="7759389" y="5884297"/>
            <a:ext cx="214685" cy="286246"/>
          </a:xfrm>
          <a:prstGeom prst="rect">
            <a:avLst/>
          </a:prstGeom>
          <a:solidFill>
            <a:schemeClr val="accent1">
              <a:alpha val="4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3583333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9DF2-601A-724E-ACB2-9915F74D6EFB}"/>
              </a:ext>
            </a:extLst>
          </p:cNvPr>
          <p:cNvSpPr>
            <a:spLocks noGrp="1"/>
          </p:cNvSpPr>
          <p:nvPr>
            <p:ph type="title"/>
          </p:nvPr>
        </p:nvSpPr>
        <p:spPr/>
        <p:txBody>
          <a:bodyPr/>
          <a:lstStyle/>
          <a:p>
            <a:r>
              <a:rPr lang="en-US" dirty="0"/>
              <a:t>Introduction</a:t>
            </a:r>
            <a:br>
              <a:rPr lang="en-US" dirty="0"/>
            </a:br>
            <a:endParaRPr lang="en-US" dirty="0"/>
          </a:p>
        </p:txBody>
      </p:sp>
      <p:sp>
        <p:nvSpPr>
          <p:cNvPr id="7" name="TextBox 6">
            <a:extLst>
              <a:ext uri="{FF2B5EF4-FFF2-40B4-BE49-F238E27FC236}">
                <a16:creationId xmlns:a16="http://schemas.microsoft.com/office/drawing/2014/main" id="{3B635272-D3E8-A945-A0A6-15B529A82B1B}"/>
              </a:ext>
            </a:extLst>
          </p:cNvPr>
          <p:cNvSpPr txBox="1"/>
          <p:nvPr/>
        </p:nvSpPr>
        <p:spPr>
          <a:xfrm>
            <a:off x="5547669" y="1414343"/>
            <a:ext cx="6487878" cy="2031325"/>
          </a:xfrm>
          <a:prstGeom prst="rect">
            <a:avLst/>
          </a:prstGeom>
          <a:noFill/>
          <a:ln w="28575">
            <a:noFill/>
          </a:ln>
        </p:spPr>
        <p:txBody>
          <a:bodyPr wrap="square" rtlCol="0">
            <a:spAutoFit/>
          </a:bodyPr>
          <a:lstStyle/>
          <a:p>
            <a:r>
              <a:rPr lang="en-US" b="1" dirty="0">
                <a:latin typeface="Arial" panose="020B0604020202020204" pitchFamily="34" charset="0"/>
                <a:cs typeface="Arial" panose="020B0604020202020204" pitchFamily="34" charset="0"/>
              </a:rPr>
              <a:t>Grid Graph </a:t>
            </a:r>
            <a:r>
              <a:rPr lang="en-US" b="1" i="1" dirty="0">
                <a:latin typeface="Arial" panose="020B0604020202020204" pitchFamily="34" charset="0"/>
                <a:cs typeface="Arial" panose="020B0604020202020204" pitchFamily="34" charset="0"/>
              </a:rPr>
              <a:t>G(V,E)</a:t>
            </a:r>
          </a:p>
          <a:p>
            <a:r>
              <a:rPr lang="en-US" i="1" dirty="0">
                <a:latin typeface="Arial" panose="020B0604020202020204" pitchFamily="34" charset="0"/>
                <a:cs typeface="Arial" panose="020B0604020202020204" pitchFamily="34" charset="0"/>
              </a:rPr>
              <a:t>v</a:t>
            </a:r>
            <a:r>
              <a:rPr lang="en-US" i="1" baseline="-25000" dirty="0">
                <a:latin typeface="Arial" panose="020B0604020202020204" pitchFamily="34" charset="0"/>
                <a:cs typeface="Arial" panose="020B0604020202020204" pitchFamily="34" charset="0"/>
              </a:rPr>
              <a:t>i</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rectangular region of chip (</a:t>
            </a:r>
            <a:r>
              <a:rPr lang="en-US" dirty="0" err="1">
                <a:latin typeface="Arial" panose="020B0604020202020204" pitchFamily="34" charset="0"/>
                <a:cs typeface="Arial" panose="020B0604020202020204" pitchFamily="34" charset="0"/>
              </a:rPr>
              <a:t>Gcell</a:t>
            </a:r>
            <a:r>
              <a:rPr lang="en-US" dirty="0">
                <a:latin typeface="Arial" panose="020B0604020202020204" pitchFamily="34" charset="0"/>
                <a:cs typeface="Arial" panose="020B0604020202020204" pitchFamily="34" charset="0"/>
              </a:rPr>
              <a:t>)</a:t>
            </a:r>
          </a:p>
          <a:p>
            <a:r>
              <a:rPr lang="en-US" i="1" dirty="0" err="1">
                <a:latin typeface="Arial" panose="020B0604020202020204" pitchFamily="34" charset="0"/>
                <a:cs typeface="Arial" panose="020B0604020202020204" pitchFamily="34" charset="0"/>
              </a:rPr>
              <a:t>e</a:t>
            </a:r>
            <a:r>
              <a:rPr lang="en-US" i="1" baseline="-25000" dirty="0" err="1">
                <a:latin typeface="Arial" panose="020B0604020202020204" pitchFamily="34" charset="0"/>
                <a:cs typeface="Arial" panose="020B0604020202020204" pitchFamily="34" charset="0"/>
              </a:rPr>
              <a:t>ij</a:t>
            </a:r>
            <a:r>
              <a:rPr lang="en-US" dirty="0">
                <a:latin typeface="Arial" panose="020B0604020202020204" pitchFamily="34" charset="0"/>
                <a:cs typeface="Arial" panose="020B0604020202020204" pitchFamily="34" charset="0"/>
              </a:rPr>
              <a:t> – boundary between </a:t>
            </a:r>
            <a:r>
              <a:rPr lang="en-US" i="1" dirty="0">
                <a:latin typeface="Arial" panose="020B0604020202020204" pitchFamily="34" charset="0"/>
                <a:cs typeface="Arial" panose="020B0604020202020204" pitchFamily="34" charset="0"/>
              </a:rPr>
              <a:t>v</a:t>
            </a:r>
            <a:r>
              <a:rPr lang="en-US" i="1" baseline="-25000" dirty="0">
                <a:latin typeface="Arial" panose="020B0604020202020204" pitchFamily="34" charset="0"/>
                <a:cs typeface="Arial" panose="020B0604020202020204" pitchFamily="34" charset="0"/>
              </a:rPr>
              <a:t>i</a:t>
            </a:r>
            <a:r>
              <a:rPr lang="en-US" i="1" dirty="0">
                <a:latin typeface="Arial" panose="020B0604020202020204" pitchFamily="34" charset="0"/>
                <a:cs typeface="Arial" panose="020B0604020202020204" pitchFamily="34" charset="0"/>
              </a:rPr>
              <a:t> and </a:t>
            </a:r>
            <a:r>
              <a:rPr lang="en-US" i="1" dirty="0" err="1">
                <a:latin typeface="Arial" panose="020B0604020202020204" pitchFamily="34" charset="0"/>
                <a:cs typeface="Arial" panose="020B0604020202020204" pitchFamily="34" charset="0"/>
              </a:rPr>
              <a:t>v</a:t>
            </a:r>
            <a:r>
              <a:rPr lang="en-US" i="1" baseline="-25000" dirty="0" err="1">
                <a:latin typeface="Arial" panose="020B0604020202020204" pitchFamily="34" charset="0"/>
                <a:cs typeface="Arial" panose="020B0604020202020204" pitchFamily="34" charset="0"/>
              </a:rPr>
              <a:t>j</a:t>
            </a:r>
            <a:r>
              <a:rPr lang="en-US" i="1"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Goal</a:t>
            </a:r>
            <a:r>
              <a:rPr lang="en-US" dirty="0">
                <a:latin typeface="Arial" panose="020B0604020202020204" pitchFamily="34" charset="0"/>
                <a:cs typeface="Arial" panose="020B0604020202020204" pitchFamily="34" charset="0"/>
              </a:rPr>
              <a:t>: find wiring paths that connects the pins of each net in </a:t>
            </a:r>
            <a:r>
              <a:rPr lang="en-US" i="1" dirty="0">
                <a:latin typeface="Arial" panose="020B0604020202020204" pitchFamily="34" charset="0"/>
                <a:cs typeface="Arial" panose="020B0604020202020204" pitchFamily="34" charset="0"/>
              </a:rPr>
              <a:t>G(V,E)</a:t>
            </a:r>
          </a:p>
          <a:p>
            <a:endParaRPr lang="en-US" i="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A475F53-8CD9-A642-AC01-EB8CCE131A2A}"/>
              </a:ext>
            </a:extLst>
          </p:cNvPr>
          <p:cNvSpPr/>
          <p:nvPr/>
        </p:nvSpPr>
        <p:spPr>
          <a:xfrm>
            <a:off x="609600" y="975726"/>
            <a:ext cx="7314823" cy="369332"/>
          </a:xfrm>
          <a:prstGeom prst="rect">
            <a:avLst/>
          </a:prstGeom>
        </p:spPr>
        <p:txBody>
          <a:bodyPr wrap="none">
            <a:spAutoFit/>
          </a:bodyPr>
          <a:lstStyle/>
          <a:p>
            <a:r>
              <a:rPr lang="en-US" dirty="0">
                <a:solidFill>
                  <a:srgbClr val="FF0000"/>
                </a:solidFill>
              </a:rPr>
              <a:t>Global routing can be formulated into a graph problem mathematically</a:t>
            </a:r>
          </a:p>
        </p:txBody>
      </p:sp>
      <p:sp>
        <p:nvSpPr>
          <p:cNvPr id="12" name="Rectangle 11">
            <a:extLst>
              <a:ext uri="{FF2B5EF4-FFF2-40B4-BE49-F238E27FC236}">
                <a16:creationId xmlns:a16="http://schemas.microsoft.com/office/drawing/2014/main" id="{121D2C0F-679E-484D-BE62-BC5C4E51D89A}"/>
              </a:ext>
            </a:extLst>
          </p:cNvPr>
          <p:cNvSpPr/>
          <p:nvPr/>
        </p:nvSpPr>
        <p:spPr bwMode="auto">
          <a:xfrm>
            <a:off x="659741" y="1687029"/>
            <a:ext cx="958119" cy="958119"/>
          </a:xfrm>
          <a:prstGeom prst="rect">
            <a:avLst/>
          </a:prstGeom>
          <a:solidFill>
            <a:schemeClr val="accent1">
              <a:alpha val="36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4" name="Rectangle 13">
            <a:extLst>
              <a:ext uri="{FF2B5EF4-FFF2-40B4-BE49-F238E27FC236}">
                <a16:creationId xmlns:a16="http://schemas.microsoft.com/office/drawing/2014/main" id="{981F6C7D-7D23-B049-A563-81E3A31959CF}"/>
              </a:ext>
            </a:extLst>
          </p:cNvPr>
          <p:cNvSpPr/>
          <p:nvPr/>
        </p:nvSpPr>
        <p:spPr bwMode="auto">
          <a:xfrm>
            <a:off x="1627377" y="1687029"/>
            <a:ext cx="958119" cy="958119"/>
          </a:xfrm>
          <a:prstGeom prst="rect">
            <a:avLst/>
          </a:prstGeom>
          <a:solidFill>
            <a:schemeClr val="accent1">
              <a:alpha val="32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6" name="Freeform 15">
            <a:extLst>
              <a:ext uri="{FF2B5EF4-FFF2-40B4-BE49-F238E27FC236}">
                <a16:creationId xmlns:a16="http://schemas.microsoft.com/office/drawing/2014/main" id="{1872869C-329C-9244-8A9E-3AE56589DE87}"/>
              </a:ext>
            </a:extLst>
          </p:cNvPr>
          <p:cNvSpPr/>
          <p:nvPr/>
        </p:nvSpPr>
        <p:spPr bwMode="auto">
          <a:xfrm>
            <a:off x="1197473" y="1972331"/>
            <a:ext cx="832513" cy="150125"/>
          </a:xfrm>
          <a:custGeom>
            <a:avLst/>
            <a:gdLst>
              <a:gd name="connsiteX0" fmla="*/ 0 w 832513"/>
              <a:gd name="connsiteY0" fmla="*/ 40943 h 150125"/>
              <a:gd name="connsiteX1" fmla="*/ 95534 w 832513"/>
              <a:gd name="connsiteY1" fmla="*/ 95534 h 150125"/>
              <a:gd name="connsiteX2" fmla="*/ 136477 w 832513"/>
              <a:gd name="connsiteY2" fmla="*/ 122829 h 150125"/>
              <a:gd name="connsiteX3" fmla="*/ 218364 w 832513"/>
              <a:gd name="connsiteY3" fmla="*/ 150125 h 150125"/>
              <a:gd name="connsiteX4" fmla="*/ 341194 w 832513"/>
              <a:gd name="connsiteY4" fmla="*/ 136477 h 150125"/>
              <a:gd name="connsiteX5" fmla="*/ 423080 w 832513"/>
              <a:gd name="connsiteY5" fmla="*/ 109182 h 150125"/>
              <a:gd name="connsiteX6" fmla="*/ 464024 w 832513"/>
              <a:gd name="connsiteY6" fmla="*/ 81886 h 150125"/>
              <a:gd name="connsiteX7" fmla="*/ 545910 w 832513"/>
              <a:gd name="connsiteY7" fmla="*/ 54591 h 150125"/>
              <a:gd name="connsiteX8" fmla="*/ 586853 w 832513"/>
              <a:gd name="connsiteY8" fmla="*/ 27295 h 150125"/>
              <a:gd name="connsiteX9" fmla="*/ 641444 w 832513"/>
              <a:gd name="connsiteY9" fmla="*/ 13647 h 150125"/>
              <a:gd name="connsiteX10" fmla="*/ 682388 w 832513"/>
              <a:gd name="connsiteY10" fmla="*/ 0 h 150125"/>
              <a:gd name="connsiteX11" fmla="*/ 764274 w 832513"/>
              <a:gd name="connsiteY11" fmla="*/ 13647 h 150125"/>
              <a:gd name="connsiteX12" fmla="*/ 832513 w 832513"/>
              <a:gd name="connsiteY12" fmla="*/ 95534 h 15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2513" h="150125">
                <a:moveTo>
                  <a:pt x="0" y="40943"/>
                </a:moveTo>
                <a:cubicBezTo>
                  <a:pt x="31845" y="59140"/>
                  <a:pt x="64084" y="76664"/>
                  <a:pt x="95534" y="95534"/>
                </a:cubicBezTo>
                <a:cubicBezTo>
                  <a:pt x="109599" y="103973"/>
                  <a:pt x="121488" y="116167"/>
                  <a:pt x="136477" y="122829"/>
                </a:cubicBezTo>
                <a:cubicBezTo>
                  <a:pt x="162769" y="134514"/>
                  <a:pt x="218364" y="150125"/>
                  <a:pt x="218364" y="150125"/>
                </a:cubicBezTo>
                <a:cubicBezTo>
                  <a:pt x="259307" y="145576"/>
                  <a:pt x="300799" y="144556"/>
                  <a:pt x="341194" y="136477"/>
                </a:cubicBezTo>
                <a:cubicBezTo>
                  <a:pt x="369407" y="130834"/>
                  <a:pt x="423080" y="109182"/>
                  <a:pt x="423080" y="109182"/>
                </a:cubicBezTo>
                <a:cubicBezTo>
                  <a:pt x="436728" y="100083"/>
                  <a:pt x="449035" y="88548"/>
                  <a:pt x="464024" y="81886"/>
                </a:cubicBezTo>
                <a:cubicBezTo>
                  <a:pt x="490316" y="70201"/>
                  <a:pt x="545910" y="54591"/>
                  <a:pt x="545910" y="54591"/>
                </a:cubicBezTo>
                <a:cubicBezTo>
                  <a:pt x="559558" y="45492"/>
                  <a:pt x="571777" y="33756"/>
                  <a:pt x="586853" y="27295"/>
                </a:cubicBezTo>
                <a:cubicBezTo>
                  <a:pt x="604093" y="19906"/>
                  <a:pt x="623409" y="18800"/>
                  <a:pt x="641444" y="13647"/>
                </a:cubicBezTo>
                <a:cubicBezTo>
                  <a:pt x="655277" y="9695"/>
                  <a:pt x="668740" y="4549"/>
                  <a:pt x="682388" y="0"/>
                </a:cubicBezTo>
                <a:cubicBezTo>
                  <a:pt x="709683" y="4549"/>
                  <a:pt x="741604" y="-2222"/>
                  <a:pt x="764274" y="13647"/>
                </a:cubicBezTo>
                <a:cubicBezTo>
                  <a:pt x="886663" y="99319"/>
                  <a:pt x="777008" y="95534"/>
                  <a:pt x="832513" y="95534"/>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 name="Freeform 16">
            <a:extLst>
              <a:ext uri="{FF2B5EF4-FFF2-40B4-BE49-F238E27FC236}">
                <a16:creationId xmlns:a16="http://schemas.microsoft.com/office/drawing/2014/main" id="{A3D7248E-3494-FD4A-972C-55A6F2CB516F}"/>
              </a:ext>
            </a:extLst>
          </p:cNvPr>
          <p:cNvSpPr/>
          <p:nvPr/>
        </p:nvSpPr>
        <p:spPr bwMode="auto">
          <a:xfrm>
            <a:off x="1252064" y="2248544"/>
            <a:ext cx="750627" cy="64980"/>
          </a:xfrm>
          <a:custGeom>
            <a:avLst/>
            <a:gdLst>
              <a:gd name="connsiteX0" fmla="*/ 0 w 750627"/>
              <a:gd name="connsiteY0" fmla="*/ 64980 h 64980"/>
              <a:gd name="connsiteX1" fmla="*/ 464024 w 750627"/>
              <a:gd name="connsiteY1" fmla="*/ 37684 h 64980"/>
              <a:gd name="connsiteX2" fmla="*/ 750627 w 750627"/>
              <a:gd name="connsiteY2" fmla="*/ 37684 h 64980"/>
            </a:gdLst>
            <a:ahLst/>
            <a:cxnLst>
              <a:cxn ang="0">
                <a:pos x="connsiteX0" y="connsiteY0"/>
              </a:cxn>
              <a:cxn ang="0">
                <a:pos x="connsiteX1" y="connsiteY1"/>
              </a:cxn>
              <a:cxn ang="0">
                <a:pos x="connsiteX2" y="connsiteY2"/>
              </a:cxn>
            </a:cxnLst>
            <a:rect l="l" t="t" r="r" b="b"/>
            <a:pathLst>
              <a:path w="750627" h="64980">
                <a:moveTo>
                  <a:pt x="0" y="64980"/>
                </a:moveTo>
                <a:cubicBezTo>
                  <a:pt x="245178" y="37738"/>
                  <a:pt x="56187" y="55810"/>
                  <a:pt x="464024" y="37684"/>
                </a:cubicBezTo>
                <a:cubicBezTo>
                  <a:pt x="744890" y="25201"/>
                  <a:pt x="672455" y="-40482"/>
                  <a:pt x="750627" y="37684"/>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8" name="Freeform 17">
            <a:extLst>
              <a:ext uri="{FF2B5EF4-FFF2-40B4-BE49-F238E27FC236}">
                <a16:creationId xmlns:a16="http://schemas.microsoft.com/office/drawing/2014/main" id="{3B9078B9-6559-7547-BFBE-076B6E8E2991}"/>
              </a:ext>
            </a:extLst>
          </p:cNvPr>
          <p:cNvSpPr/>
          <p:nvPr/>
        </p:nvSpPr>
        <p:spPr bwMode="auto">
          <a:xfrm>
            <a:off x="1224768" y="1807472"/>
            <a:ext cx="668741" cy="96619"/>
          </a:xfrm>
          <a:custGeom>
            <a:avLst/>
            <a:gdLst>
              <a:gd name="connsiteX0" fmla="*/ 0 w 668741"/>
              <a:gd name="connsiteY0" fmla="*/ 96619 h 96619"/>
              <a:gd name="connsiteX1" fmla="*/ 136478 w 668741"/>
              <a:gd name="connsiteY1" fmla="*/ 82971 h 96619"/>
              <a:gd name="connsiteX2" fmla="*/ 218364 w 668741"/>
              <a:gd name="connsiteY2" fmla="*/ 69324 h 96619"/>
              <a:gd name="connsiteX3" fmla="*/ 327547 w 668741"/>
              <a:gd name="connsiteY3" fmla="*/ 55676 h 96619"/>
              <a:gd name="connsiteX4" fmla="*/ 436729 w 668741"/>
              <a:gd name="connsiteY4" fmla="*/ 28380 h 96619"/>
              <a:gd name="connsiteX5" fmla="*/ 573206 w 668741"/>
              <a:gd name="connsiteY5" fmla="*/ 1085 h 96619"/>
              <a:gd name="connsiteX6" fmla="*/ 668741 w 668741"/>
              <a:gd name="connsiteY6" fmla="*/ 1085 h 9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8741" h="96619">
                <a:moveTo>
                  <a:pt x="0" y="96619"/>
                </a:moveTo>
                <a:cubicBezTo>
                  <a:pt x="45493" y="92070"/>
                  <a:pt x="91111" y="88642"/>
                  <a:pt x="136478" y="82971"/>
                </a:cubicBezTo>
                <a:cubicBezTo>
                  <a:pt x="163936" y="79539"/>
                  <a:pt x="190970" y="73237"/>
                  <a:pt x="218364" y="69324"/>
                </a:cubicBezTo>
                <a:cubicBezTo>
                  <a:pt x="254673" y="64137"/>
                  <a:pt x="291153" y="60225"/>
                  <a:pt x="327547" y="55676"/>
                </a:cubicBezTo>
                <a:cubicBezTo>
                  <a:pt x="400710" y="31288"/>
                  <a:pt x="337914" y="50339"/>
                  <a:pt x="436729" y="28380"/>
                </a:cubicBezTo>
                <a:cubicBezTo>
                  <a:pt x="491709" y="16162"/>
                  <a:pt x="511849" y="5805"/>
                  <a:pt x="573206" y="1085"/>
                </a:cubicBezTo>
                <a:cubicBezTo>
                  <a:pt x="604957" y="-1357"/>
                  <a:pt x="636896" y="1085"/>
                  <a:pt x="668741" y="1085"/>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9" name="TextBox 18">
            <a:extLst>
              <a:ext uri="{FF2B5EF4-FFF2-40B4-BE49-F238E27FC236}">
                <a16:creationId xmlns:a16="http://schemas.microsoft.com/office/drawing/2014/main" id="{B873DF46-2FB3-3A41-8CDE-897F30A45975}"/>
              </a:ext>
            </a:extLst>
          </p:cNvPr>
          <p:cNvSpPr txBox="1"/>
          <p:nvPr/>
        </p:nvSpPr>
        <p:spPr>
          <a:xfrm>
            <a:off x="3228457" y="1880924"/>
            <a:ext cx="1875835" cy="400110"/>
          </a:xfrm>
          <a:prstGeom prst="rect">
            <a:avLst/>
          </a:prstGeom>
          <a:noFill/>
        </p:spPr>
        <p:txBody>
          <a:bodyPr wrap="none" rtlCol="0">
            <a:spAutoFit/>
          </a:bodyPr>
          <a:lstStyle/>
          <a:p>
            <a:r>
              <a:rPr lang="en-US" sz="2000" b="1" dirty="0"/>
              <a:t>Overflow (OF)</a:t>
            </a:r>
          </a:p>
        </p:txBody>
      </p:sp>
      <p:cxnSp>
        <p:nvCxnSpPr>
          <p:cNvPr id="21" name="Straight Arrow Connector 20">
            <a:extLst>
              <a:ext uri="{FF2B5EF4-FFF2-40B4-BE49-F238E27FC236}">
                <a16:creationId xmlns:a16="http://schemas.microsoft.com/office/drawing/2014/main" id="{6C49953E-552E-674D-A72D-1B71223B709A}"/>
              </a:ext>
            </a:extLst>
          </p:cNvPr>
          <p:cNvCxnSpPr/>
          <p:nvPr/>
        </p:nvCxnSpPr>
        <p:spPr bwMode="auto">
          <a:xfrm>
            <a:off x="1627377" y="2463988"/>
            <a:ext cx="479059" cy="43639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798E31D2-7D27-894A-B0AD-959D820FDC8F}"/>
              </a:ext>
            </a:extLst>
          </p:cNvPr>
          <p:cNvSpPr txBox="1"/>
          <p:nvPr/>
        </p:nvSpPr>
        <p:spPr>
          <a:xfrm>
            <a:off x="2034002" y="2731449"/>
            <a:ext cx="1330814" cy="338554"/>
          </a:xfrm>
          <a:prstGeom prst="rect">
            <a:avLst/>
          </a:prstGeom>
          <a:noFill/>
        </p:spPr>
        <p:txBody>
          <a:bodyPr wrap="none" rtlCol="0">
            <a:spAutoFit/>
          </a:bodyPr>
          <a:lstStyle/>
          <a:p>
            <a:r>
              <a:rPr lang="en-US" sz="1600" b="1" dirty="0"/>
              <a:t>Capacity =2</a:t>
            </a:r>
          </a:p>
        </p:txBody>
      </p:sp>
      <p:sp>
        <p:nvSpPr>
          <p:cNvPr id="23" name="Rectangle 22">
            <a:extLst>
              <a:ext uri="{FF2B5EF4-FFF2-40B4-BE49-F238E27FC236}">
                <a16:creationId xmlns:a16="http://schemas.microsoft.com/office/drawing/2014/main" id="{6B8026B6-E74D-E145-B5A2-72673138C4D1}"/>
              </a:ext>
            </a:extLst>
          </p:cNvPr>
          <p:cNvSpPr/>
          <p:nvPr/>
        </p:nvSpPr>
        <p:spPr bwMode="auto">
          <a:xfrm>
            <a:off x="669418" y="3499218"/>
            <a:ext cx="798522" cy="798522"/>
          </a:xfrm>
          <a:prstGeom prst="rect">
            <a:avLst/>
          </a:prstGeom>
          <a:solidFill>
            <a:srgbClr val="0070C0">
              <a:alpha val="55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6" name="Rectangle 25">
            <a:extLst>
              <a:ext uri="{FF2B5EF4-FFF2-40B4-BE49-F238E27FC236}">
                <a16:creationId xmlns:a16="http://schemas.microsoft.com/office/drawing/2014/main" id="{56CA47ED-6300-3E4A-8211-5329E54A5E38}"/>
              </a:ext>
            </a:extLst>
          </p:cNvPr>
          <p:cNvSpPr/>
          <p:nvPr/>
        </p:nvSpPr>
        <p:spPr bwMode="auto">
          <a:xfrm>
            <a:off x="1467940" y="3499218"/>
            <a:ext cx="798522" cy="798522"/>
          </a:xfrm>
          <a:prstGeom prst="rect">
            <a:avLst/>
          </a:prstGeom>
          <a:solidFill>
            <a:srgbClr val="0070C0">
              <a:alpha val="55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7" name="Rectangle 26">
            <a:extLst>
              <a:ext uri="{FF2B5EF4-FFF2-40B4-BE49-F238E27FC236}">
                <a16:creationId xmlns:a16="http://schemas.microsoft.com/office/drawing/2014/main" id="{163C4D33-A6EB-7E4C-B253-40B163A9C3AC}"/>
              </a:ext>
            </a:extLst>
          </p:cNvPr>
          <p:cNvSpPr/>
          <p:nvPr/>
        </p:nvSpPr>
        <p:spPr bwMode="auto">
          <a:xfrm>
            <a:off x="2266462" y="3499218"/>
            <a:ext cx="798522" cy="798522"/>
          </a:xfrm>
          <a:prstGeom prst="rect">
            <a:avLst/>
          </a:prstGeom>
          <a:solidFill>
            <a:srgbClr val="0070C0">
              <a:alpha val="55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8" name="Rectangle 27">
            <a:extLst>
              <a:ext uri="{FF2B5EF4-FFF2-40B4-BE49-F238E27FC236}">
                <a16:creationId xmlns:a16="http://schemas.microsoft.com/office/drawing/2014/main" id="{802FFA1D-51C8-3B42-A1A3-0C50C10893E4}"/>
              </a:ext>
            </a:extLst>
          </p:cNvPr>
          <p:cNvSpPr/>
          <p:nvPr/>
        </p:nvSpPr>
        <p:spPr bwMode="auto">
          <a:xfrm>
            <a:off x="669418" y="4288961"/>
            <a:ext cx="798522" cy="798522"/>
          </a:xfrm>
          <a:prstGeom prst="rect">
            <a:avLst/>
          </a:prstGeom>
          <a:solidFill>
            <a:srgbClr val="0070C0">
              <a:alpha val="55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9" name="Rectangle 28">
            <a:extLst>
              <a:ext uri="{FF2B5EF4-FFF2-40B4-BE49-F238E27FC236}">
                <a16:creationId xmlns:a16="http://schemas.microsoft.com/office/drawing/2014/main" id="{1B639925-CB5F-554F-8BAD-A1E171260F71}"/>
              </a:ext>
            </a:extLst>
          </p:cNvPr>
          <p:cNvSpPr/>
          <p:nvPr/>
        </p:nvSpPr>
        <p:spPr bwMode="auto">
          <a:xfrm>
            <a:off x="1467940" y="4288961"/>
            <a:ext cx="798522" cy="798522"/>
          </a:xfrm>
          <a:prstGeom prst="rect">
            <a:avLst/>
          </a:prstGeom>
          <a:solidFill>
            <a:srgbClr val="0070C0">
              <a:alpha val="55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30" name="Rectangle 29">
            <a:extLst>
              <a:ext uri="{FF2B5EF4-FFF2-40B4-BE49-F238E27FC236}">
                <a16:creationId xmlns:a16="http://schemas.microsoft.com/office/drawing/2014/main" id="{05AE21F0-B59D-6540-BEB3-FA9921D2D855}"/>
              </a:ext>
            </a:extLst>
          </p:cNvPr>
          <p:cNvSpPr/>
          <p:nvPr/>
        </p:nvSpPr>
        <p:spPr bwMode="auto">
          <a:xfrm>
            <a:off x="2266462" y="4288961"/>
            <a:ext cx="798522" cy="798522"/>
          </a:xfrm>
          <a:prstGeom prst="rect">
            <a:avLst/>
          </a:prstGeom>
          <a:solidFill>
            <a:srgbClr val="0070C0">
              <a:alpha val="55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1" name="Rectangle 30">
            <a:extLst>
              <a:ext uri="{FF2B5EF4-FFF2-40B4-BE49-F238E27FC236}">
                <a16:creationId xmlns:a16="http://schemas.microsoft.com/office/drawing/2014/main" id="{496650B6-D76C-8F42-B264-538CE0187E19}"/>
              </a:ext>
            </a:extLst>
          </p:cNvPr>
          <p:cNvSpPr/>
          <p:nvPr/>
        </p:nvSpPr>
        <p:spPr bwMode="auto">
          <a:xfrm>
            <a:off x="669418" y="5073499"/>
            <a:ext cx="798522" cy="798522"/>
          </a:xfrm>
          <a:prstGeom prst="rect">
            <a:avLst/>
          </a:prstGeom>
          <a:solidFill>
            <a:srgbClr val="0070C0">
              <a:alpha val="55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2" name="Rectangle 31">
            <a:extLst>
              <a:ext uri="{FF2B5EF4-FFF2-40B4-BE49-F238E27FC236}">
                <a16:creationId xmlns:a16="http://schemas.microsoft.com/office/drawing/2014/main" id="{C49BC5DE-9171-4A47-A204-67C962E962CC}"/>
              </a:ext>
            </a:extLst>
          </p:cNvPr>
          <p:cNvSpPr/>
          <p:nvPr/>
        </p:nvSpPr>
        <p:spPr bwMode="auto">
          <a:xfrm>
            <a:off x="1467940" y="5073499"/>
            <a:ext cx="798522" cy="798522"/>
          </a:xfrm>
          <a:prstGeom prst="rect">
            <a:avLst/>
          </a:prstGeom>
          <a:solidFill>
            <a:srgbClr val="0070C0">
              <a:alpha val="55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3" name="Rectangle 32">
            <a:extLst>
              <a:ext uri="{FF2B5EF4-FFF2-40B4-BE49-F238E27FC236}">
                <a16:creationId xmlns:a16="http://schemas.microsoft.com/office/drawing/2014/main" id="{4DAE823A-0C88-EA4F-A48C-04A57AC0CD8F}"/>
              </a:ext>
            </a:extLst>
          </p:cNvPr>
          <p:cNvSpPr/>
          <p:nvPr/>
        </p:nvSpPr>
        <p:spPr bwMode="auto">
          <a:xfrm>
            <a:off x="2266462" y="5073499"/>
            <a:ext cx="798522" cy="798522"/>
          </a:xfrm>
          <a:prstGeom prst="rect">
            <a:avLst/>
          </a:prstGeom>
          <a:solidFill>
            <a:srgbClr val="0070C0">
              <a:alpha val="55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4" name="Freeform 33">
            <a:extLst>
              <a:ext uri="{FF2B5EF4-FFF2-40B4-BE49-F238E27FC236}">
                <a16:creationId xmlns:a16="http://schemas.microsoft.com/office/drawing/2014/main" id="{4F5539D3-5434-FA41-A5A3-47D81CB28EB3}"/>
              </a:ext>
            </a:extLst>
          </p:cNvPr>
          <p:cNvSpPr/>
          <p:nvPr/>
        </p:nvSpPr>
        <p:spPr bwMode="auto">
          <a:xfrm>
            <a:off x="1013166" y="3887049"/>
            <a:ext cx="1624084" cy="1611351"/>
          </a:xfrm>
          <a:custGeom>
            <a:avLst/>
            <a:gdLst>
              <a:gd name="connsiteX0" fmla="*/ 0 w 1624084"/>
              <a:gd name="connsiteY0" fmla="*/ 68239 h 1611351"/>
              <a:gd name="connsiteX1" fmla="*/ 95534 w 1624084"/>
              <a:gd name="connsiteY1" fmla="*/ 54591 h 1611351"/>
              <a:gd name="connsiteX2" fmla="*/ 232012 w 1624084"/>
              <a:gd name="connsiteY2" fmla="*/ 13648 h 1611351"/>
              <a:gd name="connsiteX3" fmla="*/ 286603 w 1624084"/>
              <a:gd name="connsiteY3" fmla="*/ 0 h 1611351"/>
              <a:gd name="connsiteX4" fmla="*/ 736979 w 1624084"/>
              <a:gd name="connsiteY4" fmla="*/ 40943 h 1611351"/>
              <a:gd name="connsiteX5" fmla="*/ 764275 w 1624084"/>
              <a:gd name="connsiteY5" fmla="*/ 122830 h 1611351"/>
              <a:gd name="connsiteX6" fmla="*/ 777922 w 1624084"/>
              <a:gd name="connsiteY6" fmla="*/ 163773 h 1611351"/>
              <a:gd name="connsiteX7" fmla="*/ 791570 w 1624084"/>
              <a:gd name="connsiteY7" fmla="*/ 232012 h 1611351"/>
              <a:gd name="connsiteX8" fmla="*/ 777922 w 1624084"/>
              <a:gd name="connsiteY8" fmla="*/ 436728 h 1611351"/>
              <a:gd name="connsiteX9" fmla="*/ 764275 w 1624084"/>
              <a:gd name="connsiteY9" fmla="*/ 491319 h 1611351"/>
              <a:gd name="connsiteX10" fmla="*/ 750627 w 1624084"/>
              <a:gd name="connsiteY10" fmla="*/ 723331 h 1611351"/>
              <a:gd name="connsiteX11" fmla="*/ 764275 w 1624084"/>
              <a:gd name="connsiteY11" fmla="*/ 1323833 h 1611351"/>
              <a:gd name="connsiteX12" fmla="*/ 777922 w 1624084"/>
              <a:gd name="connsiteY12" fmla="*/ 1473958 h 1611351"/>
              <a:gd name="connsiteX13" fmla="*/ 791570 w 1624084"/>
              <a:gd name="connsiteY13" fmla="*/ 1514901 h 1611351"/>
              <a:gd name="connsiteX14" fmla="*/ 873457 w 1624084"/>
              <a:gd name="connsiteY14" fmla="*/ 1555845 h 1611351"/>
              <a:gd name="connsiteX15" fmla="*/ 928048 w 1624084"/>
              <a:gd name="connsiteY15" fmla="*/ 1569492 h 1611351"/>
              <a:gd name="connsiteX16" fmla="*/ 968991 w 1624084"/>
              <a:gd name="connsiteY16" fmla="*/ 1583140 h 1611351"/>
              <a:gd name="connsiteX17" fmla="*/ 1078173 w 1624084"/>
              <a:gd name="connsiteY17" fmla="*/ 1596788 h 1611351"/>
              <a:gd name="connsiteX18" fmla="*/ 1255594 w 1624084"/>
              <a:gd name="connsiteY18" fmla="*/ 1583140 h 1611351"/>
              <a:gd name="connsiteX19" fmla="*/ 1310185 w 1624084"/>
              <a:gd name="connsiteY19" fmla="*/ 1569492 h 1611351"/>
              <a:gd name="connsiteX20" fmla="*/ 1433015 w 1624084"/>
              <a:gd name="connsiteY20" fmla="*/ 1583140 h 1611351"/>
              <a:gd name="connsiteX21" fmla="*/ 1555845 w 1624084"/>
              <a:gd name="connsiteY21" fmla="*/ 1610436 h 1611351"/>
              <a:gd name="connsiteX22" fmla="*/ 1624084 w 1624084"/>
              <a:gd name="connsiteY22" fmla="*/ 1610436 h 161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24084" h="1611351">
                <a:moveTo>
                  <a:pt x="0" y="68239"/>
                </a:moveTo>
                <a:cubicBezTo>
                  <a:pt x="31845" y="63690"/>
                  <a:pt x="63885" y="60345"/>
                  <a:pt x="95534" y="54591"/>
                </a:cubicBezTo>
                <a:cubicBezTo>
                  <a:pt x="174946" y="40152"/>
                  <a:pt x="137073" y="37383"/>
                  <a:pt x="232012" y="13648"/>
                </a:cubicBezTo>
                <a:lnTo>
                  <a:pt x="286603" y="0"/>
                </a:lnTo>
                <a:cubicBezTo>
                  <a:pt x="710390" y="28252"/>
                  <a:pt x="566275" y="-15960"/>
                  <a:pt x="736979" y="40943"/>
                </a:cubicBezTo>
                <a:lnTo>
                  <a:pt x="764275" y="122830"/>
                </a:lnTo>
                <a:cubicBezTo>
                  <a:pt x="768824" y="136478"/>
                  <a:pt x="775101" y="149667"/>
                  <a:pt x="777922" y="163773"/>
                </a:cubicBezTo>
                <a:lnTo>
                  <a:pt x="791570" y="232012"/>
                </a:lnTo>
                <a:cubicBezTo>
                  <a:pt x="787021" y="300251"/>
                  <a:pt x="785081" y="368714"/>
                  <a:pt x="777922" y="436728"/>
                </a:cubicBezTo>
                <a:cubicBezTo>
                  <a:pt x="775958" y="455382"/>
                  <a:pt x="766053" y="472647"/>
                  <a:pt x="764275" y="491319"/>
                </a:cubicBezTo>
                <a:cubicBezTo>
                  <a:pt x="756930" y="568441"/>
                  <a:pt x="755176" y="645994"/>
                  <a:pt x="750627" y="723331"/>
                </a:cubicBezTo>
                <a:cubicBezTo>
                  <a:pt x="755176" y="923498"/>
                  <a:pt x="756999" y="1123746"/>
                  <a:pt x="764275" y="1323833"/>
                </a:cubicBezTo>
                <a:cubicBezTo>
                  <a:pt x="766101" y="1374048"/>
                  <a:pt x="770816" y="1424215"/>
                  <a:pt x="777922" y="1473958"/>
                </a:cubicBezTo>
                <a:cubicBezTo>
                  <a:pt x="779956" y="1488199"/>
                  <a:pt x="782583" y="1503667"/>
                  <a:pt x="791570" y="1514901"/>
                </a:cubicBezTo>
                <a:cubicBezTo>
                  <a:pt x="809293" y="1537055"/>
                  <a:pt x="847816" y="1548519"/>
                  <a:pt x="873457" y="1555845"/>
                </a:cubicBezTo>
                <a:cubicBezTo>
                  <a:pt x="891492" y="1560998"/>
                  <a:pt x="910013" y="1564339"/>
                  <a:pt x="928048" y="1569492"/>
                </a:cubicBezTo>
                <a:cubicBezTo>
                  <a:pt x="941880" y="1573444"/>
                  <a:pt x="954837" y="1580567"/>
                  <a:pt x="968991" y="1583140"/>
                </a:cubicBezTo>
                <a:cubicBezTo>
                  <a:pt x="1005077" y="1589701"/>
                  <a:pt x="1041779" y="1592239"/>
                  <a:pt x="1078173" y="1596788"/>
                </a:cubicBezTo>
                <a:cubicBezTo>
                  <a:pt x="1137313" y="1592239"/>
                  <a:pt x="1196685" y="1590071"/>
                  <a:pt x="1255594" y="1583140"/>
                </a:cubicBezTo>
                <a:cubicBezTo>
                  <a:pt x="1274223" y="1580948"/>
                  <a:pt x="1291428" y="1569492"/>
                  <a:pt x="1310185" y="1569492"/>
                </a:cubicBezTo>
                <a:cubicBezTo>
                  <a:pt x="1351380" y="1569492"/>
                  <a:pt x="1392072" y="1578591"/>
                  <a:pt x="1433015" y="1583140"/>
                </a:cubicBezTo>
                <a:cubicBezTo>
                  <a:pt x="1484602" y="1600336"/>
                  <a:pt x="1489791" y="1604431"/>
                  <a:pt x="1555845" y="1610436"/>
                </a:cubicBezTo>
                <a:cubicBezTo>
                  <a:pt x="1578498" y="1612495"/>
                  <a:pt x="1601338" y="1610436"/>
                  <a:pt x="1624084" y="1610436"/>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5" name="TextBox 34">
            <a:extLst>
              <a:ext uri="{FF2B5EF4-FFF2-40B4-BE49-F238E27FC236}">
                <a16:creationId xmlns:a16="http://schemas.microsoft.com/office/drawing/2014/main" id="{32BDEF89-ED92-204C-B2E2-29778DBC4140}"/>
              </a:ext>
            </a:extLst>
          </p:cNvPr>
          <p:cNvSpPr txBox="1"/>
          <p:nvPr/>
        </p:nvSpPr>
        <p:spPr>
          <a:xfrm>
            <a:off x="3228457" y="4429308"/>
            <a:ext cx="2146100" cy="400110"/>
          </a:xfrm>
          <a:prstGeom prst="rect">
            <a:avLst/>
          </a:prstGeom>
          <a:noFill/>
        </p:spPr>
        <p:txBody>
          <a:bodyPr wrap="none" rtlCol="0">
            <a:spAutoFit/>
          </a:bodyPr>
          <a:lstStyle/>
          <a:p>
            <a:r>
              <a:rPr lang="en-US" sz="2000" b="1" dirty="0"/>
              <a:t>Wirelength (WL)</a:t>
            </a:r>
          </a:p>
        </p:txBody>
      </p:sp>
      <p:sp>
        <p:nvSpPr>
          <p:cNvPr id="36" name="TextBox 35">
            <a:extLst>
              <a:ext uri="{FF2B5EF4-FFF2-40B4-BE49-F238E27FC236}">
                <a16:creationId xmlns:a16="http://schemas.microsoft.com/office/drawing/2014/main" id="{B1F1793E-FA78-3C43-9DC1-5901F537EB41}"/>
              </a:ext>
            </a:extLst>
          </p:cNvPr>
          <p:cNvSpPr txBox="1"/>
          <p:nvPr/>
        </p:nvSpPr>
        <p:spPr>
          <a:xfrm>
            <a:off x="827859" y="3597565"/>
            <a:ext cx="370614" cy="400110"/>
          </a:xfrm>
          <a:prstGeom prst="rect">
            <a:avLst/>
          </a:prstGeom>
          <a:noFill/>
        </p:spPr>
        <p:txBody>
          <a:bodyPr wrap="none" rtlCol="0">
            <a:spAutoFit/>
          </a:bodyPr>
          <a:lstStyle/>
          <a:p>
            <a:r>
              <a:rPr lang="en-US" sz="2000" b="1" dirty="0"/>
              <a:t>A</a:t>
            </a:r>
          </a:p>
        </p:txBody>
      </p:sp>
      <p:sp>
        <p:nvSpPr>
          <p:cNvPr id="38" name="TextBox 37">
            <a:extLst>
              <a:ext uri="{FF2B5EF4-FFF2-40B4-BE49-F238E27FC236}">
                <a16:creationId xmlns:a16="http://schemas.microsoft.com/office/drawing/2014/main" id="{E23AD4E2-FCC0-434D-96A2-A9A47D8E4F70}"/>
              </a:ext>
            </a:extLst>
          </p:cNvPr>
          <p:cNvSpPr txBox="1"/>
          <p:nvPr/>
        </p:nvSpPr>
        <p:spPr>
          <a:xfrm>
            <a:off x="2610384" y="5160028"/>
            <a:ext cx="370614" cy="400110"/>
          </a:xfrm>
          <a:prstGeom prst="rect">
            <a:avLst/>
          </a:prstGeom>
          <a:noFill/>
        </p:spPr>
        <p:txBody>
          <a:bodyPr wrap="none" rtlCol="0">
            <a:spAutoFit/>
          </a:bodyPr>
          <a:lstStyle/>
          <a:p>
            <a:r>
              <a:rPr lang="en-US" sz="2000" b="1" dirty="0"/>
              <a:t>B</a:t>
            </a:r>
          </a:p>
        </p:txBody>
      </p:sp>
      <p:sp>
        <p:nvSpPr>
          <p:cNvPr id="39" name="TextBox 38">
            <a:extLst>
              <a:ext uri="{FF2B5EF4-FFF2-40B4-BE49-F238E27FC236}">
                <a16:creationId xmlns:a16="http://schemas.microsoft.com/office/drawing/2014/main" id="{C92490DA-EAE7-F348-8CCD-54A8EE8AC2AC}"/>
              </a:ext>
            </a:extLst>
          </p:cNvPr>
          <p:cNvSpPr txBox="1"/>
          <p:nvPr/>
        </p:nvSpPr>
        <p:spPr>
          <a:xfrm>
            <a:off x="1453424" y="3557641"/>
            <a:ext cx="813043" cy="369332"/>
          </a:xfrm>
          <a:prstGeom prst="rect">
            <a:avLst/>
          </a:prstGeom>
          <a:noFill/>
        </p:spPr>
        <p:txBody>
          <a:bodyPr wrap="none" rtlCol="0">
            <a:spAutoFit/>
          </a:bodyPr>
          <a:lstStyle/>
          <a:p>
            <a:r>
              <a:rPr lang="en-US" b="1" dirty="0"/>
              <a:t>WL: 4</a:t>
            </a:r>
          </a:p>
        </p:txBody>
      </p:sp>
      <p:cxnSp>
        <p:nvCxnSpPr>
          <p:cNvPr id="9" name="Straight Connector 8">
            <a:extLst>
              <a:ext uri="{FF2B5EF4-FFF2-40B4-BE49-F238E27FC236}">
                <a16:creationId xmlns:a16="http://schemas.microsoft.com/office/drawing/2014/main" id="{86B409C4-7735-3B4D-932B-4453000216CA}"/>
              </a:ext>
            </a:extLst>
          </p:cNvPr>
          <p:cNvCxnSpPr/>
          <p:nvPr/>
        </p:nvCxnSpPr>
        <p:spPr bwMode="auto">
          <a:xfrm>
            <a:off x="1467940" y="3499218"/>
            <a:ext cx="0" cy="789743"/>
          </a:xfrm>
          <a:prstGeom prst="line">
            <a:avLst/>
          </a:prstGeom>
          <a:solidFill>
            <a:schemeClr val="accent1"/>
          </a:solidFill>
          <a:ln w="57150" cap="flat" cmpd="sng" algn="ctr">
            <a:solidFill>
              <a:srgbClr val="FF000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CE797027-7637-4248-BE3A-F260F43F149B}"/>
              </a:ext>
            </a:extLst>
          </p:cNvPr>
          <p:cNvCxnSpPr/>
          <p:nvPr/>
        </p:nvCxnSpPr>
        <p:spPr bwMode="auto">
          <a:xfrm>
            <a:off x="2266462" y="5073499"/>
            <a:ext cx="0" cy="789743"/>
          </a:xfrm>
          <a:prstGeom prst="line">
            <a:avLst/>
          </a:prstGeom>
          <a:solidFill>
            <a:schemeClr val="accent1"/>
          </a:solidFill>
          <a:ln w="57150" cap="flat" cmpd="sng" algn="ctr">
            <a:solidFill>
              <a:srgbClr val="FF0000"/>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15C9BBE3-57A5-464D-A26B-70342A63CBEC}"/>
              </a:ext>
            </a:extLst>
          </p:cNvPr>
          <p:cNvCxnSpPr>
            <a:cxnSpLocks/>
          </p:cNvCxnSpPr>
          <p:nvPr/>
        </p:nvCxnSpPr>
        <p:spPr bwMode="auto">
          <a:xfrm flipH="1" flipV="1">
            <a:off x="1453424" y="4280914"/>
            <a:ext cx="826995" cy="6067"/>
          </a:xfrm>
          <a:prstGeom prst="line">
            <a:avLst/>
          </a:prstGeom>
          <a:solidFill>
            <a:schemeClr val="accent1"/>
          </a:solidFill>
          <a:ln w="57150" cap="flat" cmpd="sng" algn="ctr">
            <a:solidFill>
              <a:srgbClr val="FF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BD945F1B-F0E9-EB4F-8980-765B60151B55}"/>
              </a:ext>
            </a:extLst>
          </p:cNvPr>
          <p:cNvCxnSpPr>
            <a:cxnSpLocks/>
          </p:cNvCxnSpPr>
          <p:nvPr/>
        </p:nvCxnSpPr>
        <p:spPr bwMode="auto">
          <a:xfrm flipH="1" flipV="1">
            <a:off x="1439466" y="5069148"/>
            <a:ext cx="826995" cy="6067"/>
          </a:xfrm>
          <a:prstGeom prst="line">
            <a:avLst/>
          </a:prstGeom>
          <a:solidFill>
            <a:schemeClr val="accent1"/>
          </a:solidFill>
          <a:ln w="57150" cap="flat" cmpd="sng" algn="ctr">
            <a:solidFill>
              <a:srgbClr val="FF0000"/>
            </a:solidFill>
            <a:prstDash val="solid"/>
            <a:round/>
            <a:headEnd type="none" w="med" len="med"/>
            <a:tailEnd type="none" w="med" len="med"/>
          </a:ln>
          <a:effectLst/>
        </p:spPr>
      </p:cxnSp>
      <p:sp>
        <p:nvSpPr>
          <p:cNvPr id="4" name="Oval 3">
            <a:extLst>
              <a:ext uri="{FF2B5EF4-FFF2-40B4-BE49-F238E27FC236}">
                <a16:creationId xmlns:a16="http://schemas.microsoft.com/office/drawing/2014/main" id="{7F1B38F4-9F04-8545-8DDB-75984D117AFC}"/>
              </a:ext>
            </a:extLst>
          </p:cNvPr>
          <p:cNvSpPr/>
          <p:nvPr/>
        </p:nvSpPr>
        <p:spPr bwMode="auto">
          <a:xfrm>
            <a:off x="9712961" y="3792981"/>
            <a:ext cx="538097" cy="538097"/>
          </a:xfrm>
          <a:prstGeom prst="ellipse">
            <a:avLst/>
          </a:prstGeom>
          <a:solidFill>
            <a:schemeClr val="accent1">
              <a:alpha val="63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0" name="Oval 59">
            <a:extLst>
              <a:ext uri="{FF2B5EF4-FFF2-40B4-BE49-F238E27FC236}">
                <a16:creationId xmlns:a16="http://schemas.microsoft.com/office/drawing/2014/main" id="{F350E96D-21C6-3D4F-9A00-D1B7D028619B}"/>
              </a:ext>
            </a:extLst>
          </p:cNvPr>
          <p:cNvSpPr/>
          <p:nvPr/>
        </p:nvSpPr>
        <p:spPr bwMode="auto">
          <a:xfrm>
            <a:off x="11044303" y="3811534"/>
            <a:ext cx="538097" cy="538097"/>
          </a:xfrm>
          <a:prstGeom prst="ellipse">
            <a:avLst/>
          </a:prstGeom>
          <a:solidFill>
            <a:schemeClr val="accent1">
              <a:alpha val="63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1" name="Oval 60">
            <a:extLst>
              <a:ext uri="{FF2B5EF4-FFF2-40B4-BE49-F238E27FC236}">
                <a16:creationId xmlns:a16="http://schemas.microsoft.com/office/drawing/2014/main" id="{5FA5D9CA-D234-6742-BC2F-BAC1E2F3FA0C}"/>
              </a:ext>
            </a:extLst>
          </p:cNvPr>
          <p:cNvSpPr/>
          <p:nvPr/>
        </p:nvSpPr>
        <p:spPr bwMode="auto">
          <a:xfrm>
            <a:off x="10624771" y="4812454"/>
            <a:ext cx="538097" cy="538097"/>
          </a:xfrm>
          <a:prstGeom prst="ellipse">
            <a:avLst/>
          </a:prstGeom>
          <a:solidFill>
            <a:schemeClr val="accent1">
              <a:alpha val="63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2" name="Oval 61">
            <a:extLst>
              <a:ext uri="{FF2B5EF4-FFF2-40B4-BE49-F238E27FC236}">
                <a16:creationId xmlns:a16="http://schemas.microsoft.com/office/drawing/2014/main" id="{8DA63A9B-761B-F94A-BA7F-6BB977A21C7D}"/>
              </a:ext>
            </a:extLst>
          </p:cNvPr>
          <p:cNvSpPr/>
          <p:nvPr/>
        </p:nvSpPr>
        <p:spPr bwMode="auto">
          <a:xfrm>
            <a:off x="9308927" y="4763697"/>
            <a:ext cx="538097" cy="538097"/>
          </a:xfrm>
          <a:prstGeom prst="ellipse">
            <a:avLst/>
          </a:prstGeom>
          <a:solidFill>
            <a:schemeClr val="accent1">
              <a:alpha val="63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3" name="Straight Connector 12">
            <a:extLst>
              <a:ext uri="{FF2B5EF4-FFF2-40B4-BE49-F238E27FC236}">
                <a16:creationId xmlns:a16="http://schemas.microsoft.com/office/drawing/2014/main" id="{4FBE1254-6AF4-024D-B821-28B2D90F9B20}"/>
              </a:ext>
            </a:extLst>
          </p:cNvPr>
          <p:cNvCxnSpPr>
            <a:stCxn id="4" idx="6"/>
            <a:endCxn id="60" idx="2"/>
          </p:cNvCxnSpPr>
          <p:nvPr/>
        </p:nvCxnSpPr>
        <p:spPr bwMode="auto">
          <a:xfrm>
            <a:off x="10251058" y="4062030"/>
            <a:ext cx="793245" cy="1855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EB26DE55-F6E7-7442-AC8A-69666A935323}"/>
              </a:ext>
            </a:extLst>
          </p:cNvPr>
          <p:cNvCxnSpPr/>
          <p:nvPr/>
        </p:nvCxnSpPr>
        <p:spPr bwMode="auto">
          <a:xfrm>
            <a:off x="9847024" y="5084707"/>
            <a:ext cx="793245" cy="1855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74C7F696-24EE-E049-AAF5-16933FDF1F75}"/>
              </a:ext>
            </a:extLst>
          </p:cNvPr>
          <p:cNvCxnSpPr>
            <a:cxnSpLocks/>
            <a:stCxn id="62" idx="0"/>
            <a:endCxn id="4" idx="4"/>
          </p:cNvCxnSpPr>
          <p:nvPr/>
        </p:nvCxnSpPr>
        <p:spPr bwMode="auto">
          <a:xfrm flipV="1">
            <a:off x="9577976" y="4331078"/>
            <a:ext cx="404034" cy="43261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BAD49FC1-77CE-2C44-A7F0-3A96BFC58F0E}"/>
              </a:ext>
            </a:extLst>
          </p:cNvPr>
          <p:cNvCxnSpPr>
            <a:cxnSpLocks/>
            <a:endCxn id="60" idx="4"/>
          </p:cNvCxnSpPr>
          <p:nvPr/>
        </p:nvCxnSpPr>
        <p:spPr bwMode="auto">
          <a:xfrm flipV="1">
            <a:off x="10960851" y="4349631"/>
            <a:ext cx="352501" cy="46680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66" name="Parallelogram 65">
            <a:extLst>
              <a:ext uri="{FF2B5EF4-FFF2-40B4-BE49-F238E27FC236}">
                <a16:creationId xmlns:a16="http://schemas.microsoft.com/office/drawing/2014/main" id="{DAF48C2E-ED58-D84E-9AF8-0A82FE1C94FE}"/>
              </a:ext>
            </a:extLst>
          </p:cNvPr>
          <p:cNvSpPr/>
          <p:nvPr/>
        </p:nvSpPr>
        <p:spPr bwMode="auto">
          <a:xfrm>
            <a:off x="6063755" y="3792980"/>
            <a:ext cx="2006721" cy="1508813"/>
          </a:xfrm>
          <a:prstGeom prst="parallelogram">
            <a:avLst>
              <a:gd name="adj" fmla="val 0"/>
            </a:avLst>
          </a:prstGeom>
          <a:solidFill>
            <a:schemeClr val="accent1">
              <a:alpha val="65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cxnSp>
        <p:nvCxnSpPr>
          <p:cNvPr id="68" name="Straight Connector 67">
            <a:extLst>
              <a:ext uri="{FF2B5EF4-FFF2-40B4-BE49-F238E27FC236}">
                <a16:creationId xmlns:a16="http://schemas.microsoft.com/office/drawing/2014/main" id="{B0F517B3-030C-EC45-A2D7-6338207718EA}"/>
              </a:ext>
            </a:extLst>
          </p:cNvPr>
          <p:cNvCxnSpPr>
            <a:cxnSpLocks/>
            <a:stCxn id="66" idx="2"/>
            <a:endCxn id="66" idx="5"/>
          </p:cNvCxnSpPr>
          <p:nvPr/>
        </p:nvCxnSpPr>
        <p:spPr bwMode="auto">
          <a:xfrm flipH="1">
            <a:off x="6063755" y="4547387"/>
            <a:ext cx="2006721"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2E3005B1-A583-A146-B2A5-D0541A20A163}"/>
              </a:ext>
            </a:extLst>
          </p:cNvPr>
          <p:cNvCxnSpPr>
            <a:cxnSpLocks/>
            <a:stCxn id="66" idx="1"/>
            <a:endCxn id="66" idx="3"/>
          </p:cNvCxnSpPr>
          <p:nvPr/>
        </p:nvCxnSpPr>
        <p:spPr bwMode="auto">
          <a:xfrm>
            <a:off x="7067116" y="3792980"/>
            <a:ext cx="0" cy="150881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71" name="TextBox 70">
            <a:extLst>
              <a:ext uri="{FF2B5EF4-FFF2-40B4-BE49-F238E27FC236}">
                <a16:creationId xmlns:a16="http://schemas.microsoft.com/office/drawing/2014/main" id="{CD995C21-F663-6E4F-8CB5-050C744A8A02}"/>
              </a:ext>
            </a:extLst>
          </p:cNvPr>
          <p:cNvSpPr txBox="1"/>
          <p:nvPr/>
        </p:nvSpPr>
        <p:spPr>
          <a:xfrm>
            <a:off x="6380129" y="4017414"/>
            <a:ext cx="370614" cy="400110"/>
          </a:xfrm>
          <a:prstGeom prst="rect">
            <a:avLst/>
          </a:prstGeom>
          <a:noFill/>
        </p:spPr>
        <p:txBody>
          <a:bodyPr wrap="none" rtlCol="0">
            <a:spAutoFit/>
          </a:bodyPr>
          <a:lstStyle/>
          <a:p>
            <a:r>
              <a:rPr lang="en-US" sz="2000" b="1" dirty="0"/>
              <a:t>A</a:t>
            </a:r>
          </a:p>
        </p:txBody>
      </p:sp>
      <p:sp>
        <p:nvSpPr>
          <p:cNvPr id="72" name="TextBox 71">
            <a:extLst>
              <a:ext uri="{FF2B5EF4-FFF2-40B4-BE49-F238E27FC236}">
                <a16:creationId xmlns:a16="http://schemas.microsoft.com/office/drawing/2014/main" id="{DBE7BFD0-48BB-C440-BDBA-9C58286F4613}"/>
              </a:ext>
            </a:extLst>
          </p:cNvPr>
          <p:cNvSpPr txBox="1"/>
          <p:nvPr/>
        </p:nvSpPr>
        <p:spPr>
          <a:xfrm>
            <a:off x="7339459" y="4008961"/>
            <a:ext cx="370614" cy="400110"/>
          </a:xfrm>
          <a:prstGeom prst="rect">
            <a:avLst/>
          </a:prstGeom>
          <a:noFill/>
        </p:spPr>
        <p:txBody>
          <a:bodyPr wrap="none" rtlCol="0">
            <a:spAutoFit/>
          </a:bodyPr>
          <a:lstStyle/>
          <a:p>
            <a:r>
              <a:rPr lang="en-US" sz="2000" b="1" dirty="0"/>
              <a:t>B</a:t>
            </a:r>
          </a:p>
        </p:txBody>
      </p:sp>
      <p:sp>
        <p:nvSpPr>
          <p:cNvPr id="73" name="TextBox 72">
            <a:extLst>
              <a:ext uri="{FF2B5EF4-FFF2-40B4-BE49-F238E27FC236}">
                <a16:creationId xmlns:a16="http://schemas.microsoft.com/office/drawing/2014/main" id="{AA825D9C-6521-044F-A8E2-08A2D692940C}"/>
              </a:ext>
            </a:extLst>
          </p:cNvPr>
          <p:cNvSpPr txBox="1"/>
          <p:nvPr/>
        </p:nvSpPr>
        <p:spPr>
          <a:xfrm>
            <a:off x="6367120" y="4731207"/>
            <a:ext cx="370614" cy="400110"/>
          </a:xfrm>
          <a:prstGeom prst="rect">
            <a:avLst/>
          </a:prstGeom>
          <a:noFill/>
        </p:spPr>
        <p:txBody>
          <a:bodyPr wrap="none" rtlCol="0">
            <a:spAutoFit/>
          </a:bodyPr>
          <a:lstStyle/>
          <a:p>
            <a:r>
              <a:rPr lang="en-US" sz="2000" b="1" dirty="0"/>
              <a:t>C</a:t>
            </a:r>
          </a:p>
        </p:txBody>
      </p:sp>
      <p:sp>
        <p:nvSpPr>
          <p:cNvPr id="80" name="TextBox 79">
            <a:extLst>
              <a:ext uri="{FF2B5EF4-FFF2-40B4-BE49-F238E27FC236}">
                <a16:creationId xmlns:a16="http://schemas.microsoft.com/office/drawing/2014/main" id="{F67C6E9B-2B8E-804C-96CF-F8AABE8CDEC7}"/>
              </a:ext>
            </a:extLst>
          </p:cNvPr>
          <p:cNvSpPr txBox="1"/>
          <p:nvPr/>
        </p:nvSpPr>
        <p:spPr>
          <a:xfrm>
            <a:off x="7343632" y="4731207"/>
            <a:ext cx="370614" cy="400110"/>
          </a:xfrm>
          <a:prstGeom prst="rect">
            <a:avLst/>
          </a:prstGeom>
          <a:noFill/>
        </p:spPr>
        <p:txBody>
          <a:bodyPr wrap="none" rtlCol="0">
            <a:spAutoFit/>
          </a:bodyPr>
          <a:lstStyle/>
          <a:p>
            <a:r>
              <a:rPr lang="en-US" sz="2000" b="1" dirty="0"/>
              <a:t>D</a:t>
            </a:r>
          </a:p>
        </p:txBody>
      </p:sp>
      <p:cxnSp>
        <p:nvCxnSpPr>
          <p:cNvPr id="82" name="Straight Arrow Connector 81">
            <a:extLst>
              <a:ext uri="{FF2B5EF4-FFF2-40B4-BE49-F238E27FC236}">
                <a16:creationId xmlns:a16="http://schemas.microsoft.com/office/drawing/2014/main" id="{8478D061-593D-114C-85E8-B37B403D7960}"/>
              </a:ext>
            </a:extLst>
          </p:cNvPr>
          <p:cNvCxnSpPr/>
          <p:nvPr/>
        </p:nvCxnSpPr>
        <p:spPr bwMode="auto">
          <a:xfrm>
            <a:off x="8317277" y="4497566"/>
            <a:ext cx="991650" cy="0"/>
          </a:xfrm>
          <a:prstGeom prst="straightConnector1">
            <a:avLst/>
          </a:prstGeom>
          <a:solidFill>
            <a:schemeClr val="accent1"/>
          </a:solidFill>
          <a:ln w="44450" cap="flat" cmpd="sng" algn="ctr">
            <a:solidFill>
              <a:srgbClr val="7030A0">
                <a:alpha val="99000"/>
              </a:srgbClr>
            </a:solidFill>
            <a:prstDash val="solid"/>
            <a:round/>
            <a:headEnd type="triangle"/>
            <a:tailEnd type="triangle"/>
          </a:ln>
          <a:effectLst/>
        </p:spPr>
      </p:cxnSp>
      <p:sp>
        <p:nvSpPr>
          <p:cNvPr id="83" name="TextBox 82">
            <a:extLst>
              <a:ext uri="{FF2B5EF4-FFF2-40B4-BE49-F238E27FC236}">
                <a16:creationId xmlns:a16="http://schemas.microsoft.com/office/drawing/2014/main" id="{CF040F73-85AD-414F-B50B-35354E7FEC10}"/>
              </a:ext>
            </a:extLst>
          </p:cNvPr>
          <p:cNvSpPr txBox="1"/>
          <p:nvPr/>
        </p:nvSpPr>
        <p:spPr>
          <a:xfrm>
            <a:off x="9796703" y="3882918"/>
            <a:ext cx="370614" cy="400110"/>
          </a:xfrm>
          <a:prstGeom prst="rect">
            <a:avLst/>
          </a:prstGeom>
          <a:noFill/>
        </p:spPr>
        <p:txBody>
          <a:bodyPr wrap="none" rtlCol="0">
            <a:spAutoFit/>
          </a:bodyPr>
          <a:lstStyle/>
          <a:p>
            <a:r>
              <a:rPr lang="en-US" sz="2000" b="1" dirty="0"/>
              <a:t>A</a:t>
            </a:r>
          </a:p>
        </p:txBody>
      </p:sp>
      <p:sp>
        <p:nvSpPr>
          <p:cNvPr id="84" name="TextBox 83">
            <a:extLst>
              <a:ext uri="{FF2B5EF4-FFF2-40B4-BE49-F238E27FC236}">
                <a16:creationId xmlns:a16="http://schemas.microsoft.com/office/drawing/2014/main" id="{E62334F4-235C-A743-A33D-68CD3401F87D}"/>
              </a:ext>
            </a:extLst>
          </p:cNvPr>
          <p:cNvSpPr txBox="1"/>
          <p:nvPr/>
        </p:nvSpPr>
        <p:spPr>
          <a:xfrm>
            <a:off x="11137101" y="3885719"/>
            <a:ext cx="370614" cy="400110"/>
          </a:xfrm>
          <a:prstGeom prst="rect">
            <a:avLst/>
          </a:prstGeom>
          <a:noFill/>
        </p:spPr>
        <p:txBody>
          <a:bodyPr wrap="none" rtlCol="0">
            <a:spAutoFit/>
          </a:bodyPr>
          <a:lstStyle/>
          <a:p>
            <a:r>
              <a:rPr lang="en-US" sz="2000" b="1" dirty="0"/>
              <a:t>B</a:t>
            </a:r>
          </a:p>
        </p:txBody>
      </p:sp>
      <p:sp>
        <p:nvSpPr>
          <p:cNvPr id="85" name="TextBox 84">
            <a:extLst>
              <a:ext uri="{FF2B5EF4-FFF2-40B4-BE49-F238E27FC236}">
                <a16:creationId xmlns:a16="http://schemas.microsoft.com/office/drawing/2014/main" id="{9398C7B3-A778-7941-B212-A9235857F704}"/>
              </a:ext>
            </a:extLst>
          </p:cNvPr>
          <p:cNvSpPr txBox="1"/>
          <p:nvPr/>
        </p:nvSpPr>
        <p:spPr>
          <a:xfrm>
            <a:off x="9409379" y="4829772"/>
            <a:ext cx="370614" cy="400110"/>
          </a:xfrm>
          <a:prstGeom prst="rect">
            <a:avLst/>
          </a:prstGeom>
          <a:noFill/>
        </p:spPr>
        <p:txBody>
          <a:bodyPr wrap="none" rtlCol="0">
            <a:spAutoFit/>
          </a:bodyPr>
          <a:lstStyle/>
          <a:p>
            <a:r>
              <a:rPr lang="en-US" sz="2000" b="1" dirty="0"/>
              <a:t>C</a:t>
            </a:r>
          </a:p>
        </p:txBody>
      </p:sp>
      <p:sp>
        <p:nvSpPr>
          <p:cNvPr id="86" name="TextBox 85">
            <a:extLst>
              <a:ext uri="{FF2B5EF4-FFF2-40B4-BE49-F238E27FC236}">
                <a16:creationId xmlns:a16="http://schemas.microsoft.com/office/drawing/2014/main" id="{35205147-3F3F-2542-A4F4-1373A44B8729}"/>
              </a:ext>
            </a:extLst>
          </p:cNvPr>
          <p:cNvSpPr txBox="1"/>
          <p:nvPr/>
        </p:nvSpPr>
        <p:spPr>
          <a:xfrm>
            <a:off x="10716261" y="4889993"/>
            <a:ext cx="370614" cy="400110"/>
          </a:xfrm>
          <a:prstGeom prst="rect">
            <a:avLst/>
          </a:prstGeom>
          <a:noFill/>
        </p:spPr>
        <p:txBody>
          <a:bodyPr wrap="none" rtlCol="0">
            <a:spAutoFit/>
          </a:bodyPr>
          <a:lstStyle/>
          <a:p>
            <a:r>
              <a:rPr lang="en-US" sz="2000" b="1" dirty="0"/>
              <a:t>D</a:t>
            </a:r>
          </a:p>
        </p:txBody>
      </p:sp>
      <p:sp>
        <p:nvSpPr>
          <p:cNvPr id="87" name="TextBox 86">
            <a:extLst>
              <a:ext uri="{FF2B5EF4-FFF2-40B4-BE49-F238E27FC236}">
                <a16:creationId xmlns:a16="http://schemas.microsoft.com/office/drawing/2014/main" id="{3BA44BBA-A3C9-5747-8DA5-811B52B24D29}"/>
              </a:ext>
            </a:extLst>
          </p:cNvPr>
          <p:cNvSpPr txBox="1"/>
          <p:nvPr/>
        </p:nvSpPr>
        <p:spPr>
          <a:xfrm>
            <a:off x="5875156" y="5309113"/>
            <a:ext cx="2558714" cy="400110"/>
          </a:xfrm>
          <a:prstGeom prst="rect">
            <a:avLst/>
          </a:prstGeom>
          <a:noFill/>
        </p:spPr>
        <p:txBody>
          <a:bodyPr wrap="none" rtlCol="0">
            <a:spAutoFit/>
          </a:bodyPr>
          <a:lstStyle/>
          <a:p>
            <a:r>
              <a:rPr lang="en-US" sz="2000" b="1" dirty="0"/>
              <a:t>Circuits with </a:t>
            </a:r>
            <a:r>
              <a:rPr lang="en-US" sz="2000" b="1" dirty="0" err="1"/>
              <a:t>Gcells</a:t>
            </a:r>
            <a:endParaRPr lang="en-US" sz="2000" b="1" dirty="0"/>
          </a:p>
        </p:txBody>
      </p:sp>
      <p:sp>
        <p:nvSpPr>
          <p:cNvPr id="88" name="TextBox 87">
            <a:extLst>
              <a:ext uri="{FF2B5EF4-FFF2-40B4-BE49-F238E27FC236}">
                <a16:creationId xmlns:a16="http://schemas.microsoft.com/office/drawing/2014/main" id="{DBCF1108-686F-1B4D-B89D-27255F245DDB}"/>
              </a:ext>
            </a:extLst>
          </p:cNvPr>
          <p:cNvSpPr txBox="1"/>
          <p:nvPr/>
        </p:nvSpPr>
        <p:spPr>
          <a:xfrm>
            <a:off x="9448394" y="5309113"/>
            <a:ext cx="1535998" cy="400110"/>
          </a:xfrm>
          <a:prstGeom prst="rect">
            <a:avLst/>
          </a:prstGeom>
          <a:noFill/>
        </p:spPr>
        <p:txBody>
          <a:bodyPr wrap="none" rtlCol="0">
            <a:spAutoFit/>
          </a:bodyPr>
          <a:lstStyle/>
          <a:p>
            <a:r>
              <a:rPr lang="en-US" sz="2000" b="1" dirty="0"/>
              <a:t>Grid Graph</a:t>
            </a:r>
          </a:p>
        </p:txBody>
      </p:sp>
      <p:sp>
        <p:nvSpPr>
          <p:cNvPr id="54" name="TextBox 53">
            <a:extLst>
              <a:ext uri="{FF2B5EF4-FFF2-40B4-BE49-F238E27FC236}">
                <a16:creationId xmlns:a16="http://schemas.microsoft.com/office/drawing/2014/main" id="{8C9EA00B-9DE0-BD4A-8936-5B37871931B1}"/>
              </a:ext>
            </a:extLst>
          </p:cNvPr>
          <p:cNvSpPr txBox="1"/>
          <p:nvPr/>
        </p:nvSpPr>
        <p:spPr>
          <a:xfrm>
            <a:off x="11556124" y="6488668"/>
            <a:ext cx="312906" cy="369332"/>
          </a:xfrm>
          <a:prstGeom prst="rect">
            <a:avLst/>
          </a:prstGeom>
          <a:noFill/>
        </p:spPr>
        <p:txBody>
          <a:bodyPr wrap="none" rtlCol="0">
            <a:spAutoFit/>
          </a:bodyPr>
          <a:lstStyle/>
          <a:p>
            <a:r>
              <a:rPr lang="en-US" dirty="0"/>
              <a:t>3</a:t>
            </a:r>
          </a:p>
        </p:txBody>
      </p:sp>
      <p:sp>
        <p:nvSpPr>
          <p:cNvPr id="55" name="TextBox 54">
            <a:extLst>
              <a:ext uri="{FF2B5EF4-FFF2-40B4-BE49-F238E27FC236}">
                <a16:creationId xmlns:a16="http://schemas.microsoft.com/office/drawing/2014/main" id="{0385DEF2-BDEE-DA44-B769-498238AF32AE}"/>
              </a:ext>
            </a:extLst>
          </p:cNvPr>
          <p:cNvSpPr txBox="1"/>
          <p:nvPr/>
        </p:nvSpPr>
        <p:spPr>
          <a:xfrm>
            <a:off x="1652766" y="2258032"/>
            <a:ext cx="652743" cy="338554"/>
          </a:xfrm>
          <a:prstGeom prst="rect">
            <a:avLst/>
          </a:prstGeom>
          <a:noFill/>
        </p:spPr>
        <p:txBody>
          <a:bodyPr wrap="none" rtlCol="0">
            <a:spAutoFit/>
          </a:bodyPr>
          <a:lstStyle/>
          <a:p>
            <a:r>
              <a:rPr lang="en-US" sz="1600" b="1" dirty="0"/>
              <a:t>OF:1</a:t>
            </a:r>
          </a:p>
        </p:txBody>
      </p:sp>
      <p:sp>
        <p:nvSpPr>
          <p:cNvPr id="3" name="Rectangle 2">
            <a:extLst>
              <a:ext uri="{FF2B5EF4-FFF2-40B4-BE49-F238E27FC236}">
                <a16:creationId xmlns:a16="http://schemas.microsoft.com/office/drawing/2014/main" id="{9E7C1D87-23FA-8B4C-A072-9C2EBC1B990C}"/>
              </a:ext>
            </a:extLst>
          </p:cNvPr>
          <p:cNvSpPr/>
          <p:nvPr/>
        </p:nvSpPr>
        <p:spPr>
          <a:xfrm>
            <a:off x="84467" y="6065923"/>
            <a:ext cx="5793061"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Objective function</a:t>
            </a:r>
            <a:r>
              <a:rPr lang="en-US"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total OF, total WL </a:t>
            </a:r>
            <a:r>
              <a:rPr lang="en-US" altLang="zh-CN" b="1" dirty="0">
                <a:solidFill>
                  <a:srgbClr val="7030A0"/>
                </a:solidFill>
                <a:latin typeface="Arial" panose="020B0604020202020204" pitchFamily="34" charset="0"/>
                <a:cs typeface="Arial" panose="020B0604020202020204" pitchFamily="34" charset="0"/>
              </a:rPr>
              <a:t>(less is better!)</a:t>
            </a:r>
            <a:endParaRPr lang="en-US"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16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7" grpId="0" animBg="1"/>
      <p:bldP spid="18" grpId="0" animBg="1"/>
      <p:bldP spid="19" grpId="0"/>
      <p:bldP spid="22" grpId="0"/>
      <p:bldP spid="23"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8" grpId="0"/>
      <p:bldP spid="39" grpId="0"/>
      <p:bldP spid="5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9DF2-601A-724E-ACB2-9915F74D6EFB}"/>
              </a:ext>
            </a:extLst>
          </p:cNvPr>
          <p:cNvSpPr>
            <a:spLocks noGrp="1"/>
          </p:cNvSpPr>
          <p:nvPr>
            <p:ph type="title"/>
          </p:nvPr>
        </p:nvSpPr>
        <p:spPr/>
        <p:txBody>
          <a:bodyPr/>
          <a:lstStyle/>
          <a:p>
            <a:r>
              <a:rPr lang="en-US" dirty="0"/>
              <a:t>Introduction</a:t>
            </a:r>
          </a:p>
        </p:txBody>
      </p:sp>
      <p:sp>
        <p:nvSpPr>
          <p:cNvPr id="3" name="Rectangle 2">
            <a:extLst>
              <a:ext uri="{FF2B5EF4-FFF2-40B4-BE49-F238E27FC236}">
                <a16:creationId xmlns:a16="http://schemas.microsoft.com/office/drawing/2014/main" id="{5DD8DB37-B4E4-D647-B106-F447D16544B1}"/>
              </a:ext>
            </a:extLst>
          </p:cNvPr>
          <p:cNvSpPr/>
          <p:nvPr/>
        </p:nvSpPr>
        <p:spPr>
          <a:xfrm>
            <a:off x="1643397" y="1332758"/>
            <a:ext cx="5248103" cy="1200329"/>
          </a:xfrm>
          <a:prstGeom prst="rect">
            <a:avLst/>
          </a:prstGeom>
        </p:spPr>
        <p:txBody>
          <a:bodyPr wrap="none">
            <a:spAutoFit/>
          </a:bodyPr>
          <a:lstStyle/>
          <a:p>
            <a:pPr marL="285750" indent="-285750">
              <a:buFont typeface="Arial" panose="020B0604020202020204" pitchFamily="34" charset="0"/>
              <a:buChar char="•"/>
            </a:pPr>
            <a:r>
              <a:rPr lang="en-US" b="1" dirty="0"/>
              <a:t>Typical solution pipeline </a:t>
            </a:r>
            <a:r>
              <a:rPr lang="en-US" dirty="0"/>
              <a:t>(Wong et al. 1990):</a:t>
            </a:r>
          </a:p>
          <a:p>
            <a:endParaRPr lang="en-US" b="1" dirty="0"/>
          </a:p>
          <a:p>
            <a:endParaRPr lang="en-US" b="1" dirty="0"/>
          </a:p>
          <a:p>
            <a:endParaRPr lang="en-US" dirty="0"/>
          </a:p>
        </p:txBody>
      </p:sp>
      <p:sp>
        <p:nvSpPr>
          <p:cNvPr id="4" name="Rectangle 3">
            <a:extLst>
              <a:ext uri="{FF2B5EF4-FFF2-40B4-BE49-F238E27FC236}">
                <a16:creationId xmlns:a16="http://schemas.microsoft.com/office/drawing/2014/main" id="{11E3A20B-A6D4-EC47-A99B-910DB871C091}"/>
              </a:ext>
            </a:extLst>
          </p:cNvPr>
          <p:cNvSpPr/>
          <p:nvPr/>
        </p:nvSpPr>
        <p:spPr>
          <a:xfrm>
            <a:off x="609600" y="975726"/>
            <a:ext cx="3403496" cy="369332"/>
          </a:xfrm>
          <a:prstGeom prst="rect">
            <a:avLst/>
          </a:prstGeom>
        </p:spPr>
        <p:txBody>
          <a:bodyPr wrap="none">
            <a:spAutoFit/>
          </a:bodyPr>
          <a:lstStyle/>
          <a:p>
            <a:r>
              <a:rPr lang="en-US" dirty="0">
                <a:solidFill>
                  <a:srgbClr val="FF0000"/>
                </a:solidFill>
              </a:rPr>
              <a:t>Global routing solutions history</a:t>
            </a:r>
          </a:p>
        </p:txBody>
      </p:sp>
      <p:sp>
        <p:nvSpPr>
          <p:cNvPr id="5" name="TextBox 4">
            <a:extLst>
              <a:ext uri="{FF2B5EF4-FFF2-40B4-BE49-F238E27FC236}">
                <a16:creationId xmlns:a16="http://schemas.microsoft.com/office/drawing/2014/main" id="{46D9018A-DA47-1948-B644-40CD2FE79A56}"/>
              </a:ext>
            </a:extLst>
          </p:cNvPr>
          <p:cNvSpPr txBox="1"/>
          <p:nvPr/>
        </p:nvSpPr>
        <p:spPr>
          <a:xfrm>
            <a:off x="2412030" y="1915087"/>
            <a:ext cx="1556836" cy="369332"/>
          </a:xfrm>
          <a:prstGeom prst="rect">
            <a:avLst/>
          </a:prstGeom>
          <a:noFill/>
          <a:ln w="28575">
            <a:solidFill>
              <a:srgbClr val="7030A0"/>
            </a:solidFill>
          </a:ln>
        </p:spPr>
        <p:txBody>
          <a:bodyPr wrap="none" rtlCol="0">
            <a:spAutoFit/>
          </a:bodyPr>
          <a:lstStyle/>
          <a:p>
            <a:r>
              <a:rPr lang="en-US" b="1" dirty="0"/>
              <a:t>Net ordering</a:t>
            </a:r>
          </a:p>
        </p:txBody>
      </p:sp>
      <p:sp>
        <p:nvSpPr>
          <p:cNvPr id="6" name="TextBox 5">
            <a:extLst>
              <a:ext uri="{FF2B5EF4-FFF2-40B4-BE49-F238E27FC236}">
                <a16:creationId xmlns:a16="http://schemas.microsoft.com/office/drawing/2014/main" id="{2F1C0802-0143-2447-9809-ADDAAF857BA0}"/>
              </a:ext>
            </a:extLst>
          </p:cNvPr>
          <p:cNvSpPr txBox="1"/>
          <p:nvPr/>
        </p:nvSpPr>
        <p:spPr>
          <a:xfrm>
            <a:off x="5076572" y="1915087"/>
            <a:ext cx="2800767" cy="369332"/>
          </a:xfrm>
          <a:prstGeom prst="rect">
            <a:avLst/>
          </a:prstGeom>
          <a:noFill/>
          <a:ln w="28575">
            <a:solidFill>
              <a:srgbClr val="7030A0"/>
            </a:solidFill>
          </a:ln>
        </p:spPr>
        <p:txBody>
          <a:bodyPr wrap="none" rtlCol="0">
            <a:spAutoFit/>
          </a:bodyPr>
          <a:lstStyle/>
          <a:p>
            <a:r>
              <a:rPr lang="en-US" b="1" dirty="0"/>
              <a:t>Multipin Decomposition</a:t>
            </a:r>
          </a:p>
        </p:txBody>
      </p:sp>
      <p:sp>
        <p:nvSpPr>
          <p:cNvPr id="7" name="TextBox 6">
            <a:extLst>
              <a:ext uri="{FF2B5EF4-FFF2-40B4-BE49-F238E27FC236}">
                <a16:creationId xmlns:a16="http://schemas.microsoft.com/office/drawing/2014/main" id="{62CF3647-8CC2-2848-88D6-7A9C9B31BF0F}"/>
              </a:ext>
            </a:extLst>
          </p:cNvPr>
          <p:cNvSpPr txBox="1"/>
          <p:nvPr/>
        </p:nvSpPr>
        <p:spPr>
          <a:xfrm>
            <a:off x="9035348" y="1915087"/>
            <a:ext cx="2706703" cy="369332"/>
          </a:xfrm>
          <a:prstGeom prst="rect">
            <a:avLst/>
          </a:prstGeom>
          <a:noFill/>
          <a:ln w="28575">
            <a:solidFill>
              <a:srgbClr val="7030A0"/>
            </a:solidFill>
          </a:ln>
        </p:spPr>
        <p:txBody>
          <a:bodyPr wrap="none" rtlCol="0">
            <a:spAutoFit/>
          </a:bodyPr>
          <a:lstStyle/>
          <a:p>
            <a:r>
              <a:rPr lang="en-US" b="1" dirty="0"/>
              <a:t>Solve Two-pin problem</a:t>
            </a:r>
          </a:p>
        </p:txBody>
      </p:sp>
      <p:cxnSp>
        <p:nvCxnSpPr>
          <p:cNvPr id="9" name="Straight Arrow Connector 8">
            <a:extLst>
              <a:ext uri="{FF2B5EF4-FFF2-40B4-BE49-F238E27FC236}">
                <a16:creationId xmlns:a16="http://schemas.microsoft.com/office/drawing/2014/main" id="{8D4168B9-36A3-3F43-B043-47D0E0C0B95F}"/>
              </a:ext>
            </a:extLst>
          </p:cNvPr>
          <p:cNvCxnSpPr>
            <a:stCxn id="5" idx="3"/>
            <a:endCxn id="6" idx="1"/>
          </p:cNvCxnSpPr>
          <p:nvPr/>
        </p:nvCxnSpPr>
        <p:spPr bwMode="auto">
          <a:xfrm>
            <a:off x="3968866" y="2099753"/>
            <a:ext cx="1107706" cy="0"/>
          </a:xfrm>
          <a:prstGeom prst="straightConnector1">
            <a:avLst/>
          </a:prstGeom>
          <a:solidFill>
            <a:schemeClr val="accent1"/>
          </a:solidFill>
          <a:ln w="28575" cap="flat" cmpd="sng" algn="ctr">
            <a:solidFill>
              <a:srgbClr val="7030A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AA3D9653-3B13-3345-B099-850918AD3256}"/>
              </a:ext>
            </a:extLst>
          </p:cNvPr>
          <p:cNvCxnSpPr/>
          <p:nvPr/>
        </p:nvCxnSpPr>
        <p:spPr bwMode="auto">
          <a:xfrm>
            <a:off x="7877339" y="2099753"/>
            <a:ext cx="1107706" cy="0"/>
          </a:xfrm>
          <a:prstGeom prst="straightConnector1">
            <a:avLst/>
          </a:prstGeom>
          <a:solidFill>
            <a:schemeClr val="accent1"/>
          </a:solidFill>
          <a:ln w="28575" cap="flat" cmpd="sng" algn="ctr">
            <a:solidFill>
              <a:srgbClr val="7030A0"/>
            </a:solidFill>
            <a:prstDash val="solid"/>
            <a:round/>
            <a:headEnd type="none" w="med" len="med"/>
            <a:tailEnd type="triangle"/>
          </a:ln>
          <a:effectLst/>
        </p:spPr>
      </p:cxnSp>
      <p:sp>
        <p:nvSpPr>
          <p:cNvPr id="11" name="TextBox 10">
            <a:extLst>
              <a:ext uri="{FF2B5EF4-FFF2-40B4-BE49-F238E27FC236}">
                <a16:creationId xmlns:a16="http://schemas.microsoft.com/office/drawing/2014/main" id="{81DF89CC-0418-9344-8E55-3893A70ED7CD}"/>
              </a:ext>
            </a:extLst>
          </p:cNvPr>
          <p:cNvSpPr txBox="1"/>
          <p:nvPr/>
        </p:nvSpPr>
        <p:spPr>
          <a:xfrm>
            <a:off x="2400486" y="2279244"/>
            <a:ext cx="1197764" cy="369332"/>
          </a:xfrm>
          <a:prstGeom prst="rect">
            <a:avLst/>
          </a:prstGeom>
          <a:noFill/>
        </p:spPr>
        <p:txBody>
          <a:bodyPr wrap="none" rtlCol="0">
            <a:spAutoFit/>
          </a:bodyPr>
          <a:lstStyle/>
          <a:p>
            <a:r>
              <a:rPr lang="en-US" dirty="0"/>
              <a:t>Heuristics</a:t>
            </a:r>
          </a:p>
        </p:txBody>
      </p:sp>
      <p:sp>
        <p:nvSpPr>
          <p:cNvPr id="12" name="TextBox 11">
            <a:extLst>
              <a:ext uri="{FF2B5EF4-FFF2-40B4-BE49-F238E27FC236}">
                <a16:creationId xmlns:a16="http://schemas.microsoft.com/office/drawing/2014/main" id="{43BEBAB5-18BD-BF49-8D41-D023B8994E92}"/>
              </a:ext>
            </a:extLst>
          </p:cNvPr>
          <p:cNvSpPr txBox="1"/>
          <p:nvPr/>
        </p:nvSpPr>
        <p:spPr>
          <a:xfrm>
            <a:off x="5076572" y="2284468"/>
            <a:ext cx="2685415" cy="369332"/>
          </a:xfrm>
          <a:prstGeom prst="rect">
            <a:avLst/>
          </a:prstGeom>
          <a:noFill/>
        </p:spPr>
        <p:txBody>
          <a:bodyPr wrap="none" rtlCol="0">
            <a:spAutoFit/>
          </a:bodyPr>
          <a:lstStyle/>
          <a:p>
            <a:r>
              <a:rPr lang="en-US" dirty="0"/>
              <a:t>Minimum Spanning Tree</a:t>
            </a:r>
          </a:p>
        </p:txBody>
      </p:sp>
      <p:sp>
        <p:nvSpPr>
          <p:cNvPr id="13" name="TextBox 12">
            <a:extLst>
              <a:ext uri="{FF2B5EF4-FFF2-40B4-BE49-F238E27FC236}">
                <a16:creationId xmlns:a16="http://schemas.microsoft.com/office/drawing/2014/main" id="{468CFBD0-849D-FE4E-83E7-1B7D8C729560}"/>
              </a:ext>
            </a:extLst>
          </p:cNvPr>
          <p:cNvSpPr txBox="1"/>
          <p:nvPr/>
        </p:nvSpPr>
        <p:spPr>
          <a:xfrm>
            <a:off x="9035348" y="2340979"/>
            <a:ext cx="1223412" cy="369332"/>
          </a:xfrm>
          <a:prstGeom prst="rect">
            <a:avLst/>
          </a:prstGeom>
          <a:noFill/>
        </p:spPr>
        <p:txBody>
          <a:bodyPr wrap="none" rtlCol="0">
            <a:spAutoFit/>
          </a:bodyPr>
          <a:lstStyle/>
          <a:p>
            <a:r>
              <a:rPr lang="en-US" dirty="0"/>
              <a:t>A* Search</a:t>
            </a:r>
          </a:p>
        </p:txBody>
      </p:sp>
      <p:sp>
        <p:nvSpPr>
          <p:cNvPr id="14" name="Rectangle 13">
            <a:extLst>
              <a:ext uri="{FF2B5EF4-FFF2-40B4-BE49-F238E27FC236}">
                <a16:creationId xmlns:a16="http://schemas.microsoft.com/office/drawing/2014/main" id="{5C680BFB-59B5-5A48-B9FC-A26965EDA2F7}"/>
              </a:ext>
            </a:extLst>
          </p:cNvPr>
          <p:cNvSpPr/>
          <p:nvPr/>
        </p:nvSpPr>
        <p:spPr>
          <a:xfrm>
            <a:off x="13540" y="6498134"/>
            <a:ext cx="10058718" cy="246221"/>
          </a:xfrm>
          <a:prstGeom prst="rect">
            <a:avLst/>
          </a:prstGeom>
        </p:spPr>
        <p:txBody>
          <a:bodyPr wrap="square">
            <a:spAutoFit/>
          </a:bodyPr>
          <a:lstStyle/>
          <a:p>
            <a:r>
              <a:rPr lang="en-US" sz="1000" dirty="0">
                <a:solidFill>
                  <a:srgbClr val="222222"/>
                </a:solidFill>
                <a:latin typeface="Arial" panose="020B0604020202020204" pitchFamily="34" charset="0"/>
              </a:rPr>
              <a:t>[1] Wong, C. C. M. S. C. (1990). </a:t>
            </a:r>
            <a:r>
              <a:rPr lang="en-US" sz="1000" i="1" dirty="0">
                <a:solidFill>
                  <a:srgbClr val="222222"/>
                </a:solidFill>
                <a:latin typeface="Arial" panose="020B0604020202020204" pitchFamily="34" charset="0"/>
              </a:rPr>
              <a:t>IEEE Trans. </a:t>
            </a:r>
            <a:r>
              <a:rPr lang="en-US" sz="1000" i="1" dirty="0" err="1">
                <a:solidFill>
                  <a:srgbClr val="222222"/>
                </a:solidFill>
                <a:latin typeface="Arial" panose="020B0604020202020204" pitchFamily="34" charset="0"/>
              </a:rPr>
              <a:t>Comput</a:t>
            </a:r>
            <a:r>
              <a:rPr lang="en-US" sz="1000" i="1" dirty="0">
                <a:solidFill>
                  <a:srgbClr val="222222"/>
                </a:solidFill>
                <a:latin typeface="Arial" panose="020B0604020202020204" pitchFamily="34" charset="0"/>
              </a:rPr>
              <a:t>. Aided Des</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9</a:t>
            </a:r>
            <a:r>
              <a:rPr lang="en-US" sz="1000" dirty="0">
                <a:solidFill>
                  <a:srgbClr val="222222"/>
                </a:solidFill>
                <a:latin typeface="Arial" panose="020B0604020202020204" pitchFamily="34" charset="0"/>
              </a:rPr>
              <a:t>, 1315-1325.</a:t>
            </a:r>
            <a:endParaRPr lang="en-US" sz="1000" dirty="0"/>
          </a:p>
        </p:txBody>
      </p:sp>
      <p:sp>
        <p:nvSpPr>
          <p:cNvPr id="15" name="Rectangle 14">
            <a:extLst>
              <a:ext uri="{FF2B5EF4-FFF2-40B4-BE49-F238E27FC236}">
                <a16:creationId xmlns:a16="http://schemas.microsoft.com/office/drawing/2014/main" id="{8CF0D1AB-0E18-9749-9391-4C99BFBD1FBE}"/>
              </a:ext>
            </a:extLst>
          </p:cNvPr>
          <p:cNvSpPr/>
          <p:nvPr/>
        </p:nvSpPr>
        <p:spPr>
          <a:xfrm>
            <a:off x="1643397" y="3777680"/>
            <a:ext cx="3262432" cy="646331"/>
          </a:xfrm>
          <a:prstGeom prst="rect">
            <a:avLst/>
          </a:prstGeom>
        </p:spPr>
        <p:txBody>
          <a:bodyPr wrap="none">
            <a:spAutoFit/>
          </a:bodyPr>
          <a:lstStyle/>
          <a:p>
            <a:pPr marL="285750" indent="-285750">
              <a:buFont typeface="Arial" panose="020B0604020202020204" pitchFamily="34" charset="0"/>
              <a:buChar char="•"/>
            </a:pPr>
            <a:r>
              <a:rPr lang="en-US" b="1" dirty="0"/>
              <a:t>Advanced Heuristics:</a:t>
            </a:r>
          </a:p>
          <a:p>
            <a:r>
              <a:rPr lang="en-US" dirty="0"/>
              <a:t>- Box Router (Cho et al. 2007)</a:t>
            </a:r>
          </a:p>
        </p:txBody>
      </p:sp>
      <p:sp>
        <p:nvSpPr>
          <p:cNvPr id="17" name="Rectangle 16">
            <a:extLst>
              <a:ext uri="{FF2B5EF4-FFF2-40B4-BE49-F238E27FC236}">
                <a16:creationId xmlns:a16="http://schemas.microsoft.com/office/drawing/2014/main" id="{3D950755-8759-7D4C-B11C-2BEC693ACBA9}"/>
              </a:ext>
            </a:extLst>
          </p:cNvPr>
          <p:cNvSpPr/>
          <p:nvPr/>
        </p:nvSpPr>
        <p:spPr>
          <a:xfrm>
            <a:off x="13540" y="6654552"/>
            <a:ext cx="8522526" cy="246221"/>
          </a:xfrm>
          <a:prstGeom prst="rect">
            <a:avLst/>
          </a:prstGeom>
        </p:spPr>
        <p:txBody>
          <a:bodyPr wrap="square">
            <a:spAutoFit/>
          </a:bodyPr>
          <a:lstStyle/>
          <a:p>
            <a:r>
              <a:rPr lang="en-US" sz="1000" dirty="0">
                <a:solidFill>
                  <a:srgbClr val="222222"/>
                </a:solidFill>
                <a:latin typeface="Arial" panose="020B0604020202020204" pitchFamily="34" charset="0"/>
              </a:rPr>
              <a:t>[2] Cho, M., &amp; Pan, D. Z. (2007). </a:t>
            </a:r>
            <a:r>
              <a:rPr lang="en-US" sz="1000" i="1" dirty="0">
                <a:solidFill>
                  <a:srgbClr val="222222"/>
                </a:solidFill>
                <a:latin typeface="Arial" panose="020B0604020202020204" pitchFamily="34" charset="0"/>
              </a:rPr>
              <a:t>IEEE Transactions on Computer-Aided Design of Integrated Circuits and Systems</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26</a:t>
            </a:r>
            <a:r>
              <a:rPr lang="en-US" sz="1000" dirty="0">
                <a:solidFill>
                  <a:srgbClr val="222222"/>
                </a:solidFill>
                <a:latin typeface="Arial" panose="020B0604020202020204" pitchFamily="34" charset="0"/>
              </a:rPr>
              <a:t>(12), 2130-2143.</a:t>
            </a:r>
            <a:endParaRPr lang="en-US" sz="1000" dirty="0"/>
          </a:p>
        </p:txBody>
      </p:sp>
      <p:pic>
        <p:nvPicPr>
          <p:cNvPr id="19" name="Picture 18" descr="A close up of a sign&#10;&#10;Description automatically generated">
            <a:extLst>
              <a:ext uri="{FF2B5EF4-FFF2-40B4-BE49-F238E27FC236}">
                <a16:creationId xmlns:a16="http://schemas.microsoft.com/office/drawing/2014/main" id="{D1E2CDE4-0B88-D849-BCDB-2238CCD48D4E}"/>
              </a:ext>
            </a:extLst>
          </p:cNvPr>
          <p:cNvPicPr>
            <a:picLocks noChangeAspect="1"/>
          </p:cNvPicPr>
          <p:nvPr/>
        </p:nvPicPr>
        <p:blipFill>
          <a:blip r:embed="rId3"/>
          <a:stretch>
            <a:fillRect/>
          </a:stretch>
        </p:blipFill>
        <p:spPr>
          <a:xfrm>
            <a:off x="7697828" y="3211326"/>
            <a:ext cx="3319640" cy="2319492"/>
          </a:xfrm>
          <a:prstGeom prst="rect">
            <a:avLst/>
          </a:prstGeom>
        </p:spPr>
      </p:pic>
      <p:sp>
        <p:nvSpPr>
          <p:cNvPr id="20" name="Rectangle 19">
            <a:extLst>
              <a:ext uri="{FF2B5EF4-FFF2-40B4-BE49-F238E27FC236}">
                <a16:creationId xmlns:a16="http://schemas.microsoft.com/office/drawing/2014/main" id="{6541D674-AEC6-2642-B42D-643407CA2324}"/>
              </a:ext>
            </a:extLst>
          </p:cNvPr>
          <p:cNvSpPr/>
          <p:nvPr/>
        </p:nvSpPr>
        <p:spPr>
          <a:xfrm>
            <a:off x="7257410" y="5425985"/>
            <a:ext cx="4484641" cy="307777"/>
          </a:xfrm>
          <a:prstGeom prst="rect">
            <a:avLst/>
          </a:prstGeom>
        </p:spPr>
        <p:txBody>
          <a:bodyPr wrap="square">
            <a:spAutoFit/>
          </a:bodyPr>
          <a:lstStyle/>
          <a:p>
            <a:pPr algn="just"/>
            <a:r>
              <a:rPr lang="en-US" sz="1400" b="1" dirty="0">
                <a:solidFill>
                  <a:srgbClr val="7030A0"/>
                </a:solidFill>
              </a:rPr>
              <a:t>Box router congestion map and initial routing box </a:t>
            </a:r>
          </a:p>
        </p:txBody>
      </p:sp>
      <p:sp>
        <p:nvSpPr>
          <p:cNvPr id="8" name="TextBox 7">
            <a:extLst>
              <a:ext uri="{FF2B5EF4-FFF2-40B4-BE49-F238E27FC236}">
                <a16:creationId xmlns:a16="http://schemas.microsoft.com/office/drawing/2014/main" id="{98911D1F-C853-7340-8CAD-5194C51A9823}"/>
              </a:ext>
            </a:extLst>
          </p:cNvPr>
          <p:cNvSpPr txBox="1"/>
          <p:nvPr/>
        </p:nvSpPr>
        <p:spPr>
          <a:xfrm>
            <a:off x="1799361" y="4504044"/>
            <a:ext cx="3390672" cy="923330"/>
          </a:xfrm>
          <a:prstGeom prst="rect">
            <a:avLst/>
          </a:prstGeom>
          <a:solidFill>
            <a:srgbClr val="00B0F0"/>
          </a:solidFill>
        </p:spPr>
        <p:txBody>
          <a:bodyPr wrap="none" rtlCol="0">
            <a:spAutoFit/>
          </a:bodyPr>
          <a:lstStyle/>
          <a:p>
            <a:r>
              <a:rPr lang="en-US" b="1" dirty="0"/>
              <a:t>Weakness:</a:t>
            </a:r>
          </a:p>
          <a:p>
            <a:r>
              <a:rPr lang="en-US" b="1" dirty="0"/>
              <a:t>-</a:t>
            </a:r>
            <a:r>
              <a:rPr lang="zh-CN" altLang="en-US" b="1" dirty="0"/>
              <a:t> </a:t>
            </a:r>
            <a:r>
              <a:rPr lang="en-US" b="1" dirty="0"/>
              <a:t>Rely on greedy algorithms</a:t>
            </a:r>
          </a:p>
          <a:p>
            <a:r>
              <a:rPr lang="en-US" b="1" dirty="0"/>
              <a:t>-</a:t>
            </a:r>
            <a:r>
              <a:rPr lang="zh-CN" altLang="en-US" b="1" dirty="0"/>
              <a:t> </a:t>
            </a:r>
            <a:r>
              <a:rPr lang="en-US" b="1" dirty="0"/>
              <a:t>Heuristics not generalizable</a:t>
            </a:r>
          </a:p>
        </p:txBody>
      </p:sp>
      <p:sp>
        <p:nvSpPr>
          <p:cNvPr id="16" name="Down Arrow 15">
            <a:extLst>
              <a:ext uri="{FF2B5EF4-FFF2-40B4-BE49-F238E27FC236}">
                <a16:creationId xmlns:a16="http://schemas.microsoft.com/office/drawing/2014/main" id="{9A3F9052-4610-D74F-B4E5-08DE02665258}"/>
              </a:ext>
            </a:extLst>
          </p:cNvPr>
          <p:cNvSpPr/>
          <p:nvPr/>
        </p:nvSpPr>
        <p:spPr bwMode="auto">
          <a:xfrm>
            <a:off x="868241" y="1300964"/>
            <a:ext cx="302493" cy="5040752"/>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2" name="TextBox 21">
            <a:extLst>
              <a:ext uri="{FF2B5EF4-FFF2-40B4-BE49-F238E27FC236}">
                <a16:creationId xmlns:a16="http://schemas.microsoft.com/office/drawing/2014/main" id="{A8D24FD4-DACD-8E42-B04F-C602A78A7D41}"/>
              </a:ext>
            </a:extLst>
          </p:cNvPr>
          <p:cNvSpPr txBox="1"/>
          <p:nvPr/>
        </p:nvSpPr>
        <p:spPr>
          <a:xfrm>
            <a:off x="236608" y="1348569"/>
            <a:ext cx="755335" cy="400110"/>
          </a:xfrm>
          <a:prstGeom prst="rect">
            <a:avLst/>
          </a:prstGeom>
          <a:noFill/>
        </p:spPr>
        <p:txBody>
          <a:bodyPr wrap="none" rtlCol="0">
            <a:spAutoFit/>
          </a:bodyPr>
          <a:lstStyle/>
          <a:p>
            <a:r>
              <a:rPr lang="en-US" altLang="zh-CN" sz="2000" b="1" dirty="0"/>
              <a:t>1990</a:t>
            </a:r>
            <a:endParaRPr lang="en-US" sz="2000" b="1" dirty="0"/>
          </a:p>
        </p:txBody>
      </p:sp>
      <p:sp>
        <p:nvSpPr>
          <p:cNvPr id="24" name="TextBox 23">
            <a:extLst>
              <a:ext uri="{FF2B5EF4-FFF2-40B4-BE49-F238E27FC236}">
                <a16:creationId xmlns:a16="http://schemas.microsoft.com/office/drawing/2014/main" id="{603027A3-B83A-8149-85F4-E26270DB794F}"/>
              </a:ext>
            </a:extLst>
          </p:cNvPr>
          <p:cNvSpPr txBox="1"/>
          <p:nvPr/>
        </p:nvSpPr>
        <p:spPr>
          <a:xfrm>
            <a:off x="187952" y="3777680"/>
            <a:ext cx="755335" cy="400110"/>
          </a:xfrm>
          <a:prstGeom prst="rect">
            <a:avLst/>
          </a:prstGeom>
          <a:noFill/>
        </p:spPr>
        <p:txBody>
          <a:bodyPr wrap="none" rtlCol="0">
            <a:spAutoFit/>
          </a:bodyPr>
          <a:lstStyle/>
          <a:p>
            <a:r>
              <a:rPr lang="en-US" altLang="zh-CN" sz="2000" b="1" dirty="0"/>
              <a:t>2007</a:t>
            </a:r>
            <a:endParaRPr lang="en-US" sz="2000" b="1" dirty="0"/>
          </a:p>
        </p:txBody>
      </p:sp>
      <p:sp>
        <p:nvSpPr>
          <p:cNvPr id="25" name="TextBox 24">
            <a:extLst>
              <a:ext uri="{FF2B5EF4-FFF2-40B4-BE49-F238E27FC236}">
                <a16:creationId xmlns:a16="http://schemas.microsoft.com/office/drawing/2014/main" id="{B4B5DEB2-586E-0E41-9448-698DE365396F}"/>
              </a:ext>
            </a:extLst>
          </p:cNvPr>
          <p:cNvSpPr txBox="1"/>
          <p:nvPr/>
        </p:nvSpPr>
        <p:spPr>
          <a:xfrm>
            <a:off x="187952" y="5874008"/>
            <a:ext cx="755335" cy="400110"/>
          </a:xfrm>
          <a:prstGeom prst="rect">
            <a:avLst/>
          </a:prstGeom>
          <a:noFill/>
        </p:spPr>
        <p:txBody>
          <a:bodyPr wrap="none" rtlCol="0">
            <a:spAutoFit/>
          </a:bodyPr>
          <a:lstStyle/>
          <a:p>
            <a:r>
              <a:rPr lang="en-US" altLang="zh-CN" sz="2000" b="1" dirty="0"/>
              <a:t>2019</a:t>
            </a:r>
            <a:endParaRPr lang="en-US" sz="2000" b="1" dirty="0"/>
          </a:p>
        </p:txBody>
      </p:sp>
      <p:sp>
        <p:nvSpPr>
          <p:cNvPr id="26" name="TextBox 25">
            <a:extLst>
              <a:ext uri="{FF2B5EF4-FFF2-40B4-BE49-F238E27FC236}">
                <a16:creationId xmlns:a16="http://schemas.microsoft.com/office/drawing/2014/main" id="{E70E0885-F4BE-CF41-8E8C-600C7C77347C}"/>
              </a:ext>
            </a:extLst>
          </p:cNvPr>
          <p:cNvSpPr txBox="1"/>
          <p:nvPr/>
        </p:nvSpPr>
        <p:spPr>
          <a:xfrm>
            <a:off x="1643397" y="5904786"/>
            <a:ext cx="4484641" cy="369332"/>
          </a:xfrm>
          <a:prstGeom prst="rect">
            <a:avLst/>
          </a:prstGeom>
          <a:solidFill>
            <a:srgbClr val="FFFF00"/>
          </a:solidFill>
          <a:ln w="28575">
            <a:noFill/>
          </a:ln>
        </p:spPr>
        <p:txBody>
          <a:bodyPr wrap="square" rtlCol="0">
            <a:spAutoFit/>
          </a:bodyPr>
          <a:lstStyle/>
          <a:p>
            <a:pPr algn="ctr"/>
            <a:r>
              <a:rPr lang="en-US" b="1" dirty="0"/>
              <a:t>Deep Reinforcement Learning Router</a:t>
            </a:r>
            <a:endParaRPr lang="en-US" dirty="0"/>
          </a:p>
        </p:txBody>
      </p:sp>
      <p:sp>
        <p:nvSpPr>
          <p:cNvPr id="27" name="TextBox 26">
            <a:extLst>
              <a:ext uri="{FF2B5EF4-FFF2-40B4-BE49-F238E27FC236}">
                <a16:creationId xmlns:a16="http://schemas.microsoft.com/office/drawing/2014/main" id="{F17D3F92-7F85-0B41-8E15-7C883A7A6349}"/>
              </a:ext>
            </a:extLst>
          </p:cNvPr>
          <p:cNvSpPr txBox="1"/>
          <p:nvPr/>
        </p:nvSpPr>
        <p:spPr>
          <a:xfrm>
            <a:off x="11556124" y="6488668"/>
            <a:ext cx="31290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50976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11" grpId="0"/>
      <p:bldP spid="12" grpId="0"/>
      <p:bldP spid="13" grpId="0"/>
      <p:bldP spid="15" grpId="0"/>
      <p:bldP spid="20" grpId="0"/>
      <p:bldP spid="8"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9DF2-601A-724E-ACB2-9915F74D6EFB}"/>
              </a:ext>
            </a:extLst>
          </p:cNvPr>
          <p:cNvSpPr>
            <a:spLocks noGrp="1"/>
          </p:cNvSpPr>
          <p:nvPr>
            <p:ph type="title"/>
          </p:nvPr>
        </p:nvSpPr>
        <p:spPr/>
        <p:txBody>
          <a:bodyPr/>
          <a:lstStyle/>
          <a:p>
            <a:r>
              <a:rPr lang="en-US" dirty="0"/>
              <a:t>Introduction</a:t>
            </a:r>
          </a:p>
        </p:txBody>
      </p:sp>
      <p:sp>
        <p:nvSpPr>
          <p:cNvPr id="4" name="Rectangle 3">
            <a:extLst>
              <a:ext uri="{FF2B5EF4-FFF2-40B4-BE49-F238E27FC236}">
                <a16:creationId xmlns:a16="http://schemas.microsoft.com/office/drawing/2014/main" id="{C7EE9F1C-58F9-4E40-BCCB-5A20CE9D33AA}"/>
              </a:ext>
            </a:extLst>
          </p:cNvPr>
          <p:cNvSpPr/>
          <p:nvPr/>
        </p:nvSpPr>
        <p:spPr>
          <a:xfrm>
            <a:off x="609600" y="1326861"/>
            <a:ext cx="5615640" cy="369332"/>
          </a:xfrm>
          <a:prstGeom prst="rect">
            <a:avLst/>
          </a:prstGeom>
        </p:spPr>
        <p:txBody>
          <a:bodyPr wrap="none">
            <a:spAutoFit/>
          </a:bodyPr>
          <a:lstStyle/>
          <a:p>
            <a:pPr marL="285750" indent="-285750">
              <a:buFont typeface="Arial" panose="020B0604020202020204" pitchFamily="34" charset="0"/>
              <a:buChar char="•"/>
            </a:pPr>
            <a:r>
              <a:rPr lang="en-US" b="1" dirty="0"/>
              <a:t>Deep Reinforcement Learning </a:t>
            </a:r>
            <a:r>
              <a:rPr lang="en-US" dirty="0"/>
              <a:t>(</a:t>
            </a:r>
            <a:r>
              <a:rPr lang="en-US" dirty="0" err="1"/>
              <a:t>Mnih</a:t>
            </a:r>
            <a:r>
              <a:rPr lang="en-US" dirty="0"/>
              <a:t> et al. 2013)</a:t>
            </a:r>
            <a:endParaRPr lang="en-US" b="1" dirty="0"/>
          </a:p>
        </p:txBody>
      </p:sp>
      <p:pic>
        <p:nvPicPr>
          <p:cNvPr id="15" name="Picture 14" descr="A picture containing screenshot&#10;&#10;Description automatically generated">
            <a:extLst>
              <a:ext uri="{FF2B5EF4-FFF2-40B4-BE49-F238E27FC236}">
                <a16:creationId xmlns:a16="http://schemas.microsoft.com/office/drawing/2014/main" id="{D2B580DE-F945-C445-9C34-114F6EB680F3}"/>
              </a:ext>
            </a:extLst>
          </p:cNvPr>
          <p:cNvPicPr>
            <a:picLocks noChangeAspect="1"/>
          </p:cNvPicPr>
          <p:nvPr/>
        </p:nvPicPr>
        <p:blipFill>
          <a:blip r:embed="rId3"/>
          <a:stretch>
            <a:fillRect/>
          </a:stretch>
        </p:blipFill>
        <p:spPr>
          <a:xfrm>
            <a:off x="1824164" y="2061481"/>
            <a:ext cx="3609833" cy="3609833"/>
          </a:xfrm>
          <a:prstGeom prst="rect">
            <a:avLst/>
          </a:prstGeom>
        </p:spPr>
      </p:pic>
      <p:pic>
        <p:nvPicPr>
          <p:cNvPr id="19" name="Picture 18">
            <a:extLst>
              <a:ext uri="{FF2B5EF4-FFF2-40B4-BE49-F238E27FC236}">
                <a16:creationId xmlns:a16="http://schemas.microsoft.com/office/drawing/2014/main" id="{2B6AF53A-DC3F-E149-94DC-9AF730881071}"/>
              </a:ext>
            </a:extLst>
          </p:cNvPr>
          <p:cNvPicPr>
            <a:picLocks noChangeAspect="1"/>
          </p:cNvPicPr>
          <p:nvPr/>
        </p:nvPicPr>
        <p:blipFill>
          <a:blip r:embed="rId4"/>
          <a:stretch>
            <a:fillRect/>
          </a:stretch>
        </p:blipFill>
        <p:spPr>
          <a:xfrm>
            <a:off x="6320971" y="2061480"/>
            <a:ext cx="3609833" cy="3609833"/>
          </a:xfrm>
          <a:prstGeom prst="rect">
            <a:avLst/>
          </a:prstGeom>
        </p:spPr>
      </p:pic>
      <p:sp>
        <p:nvSpPr>
          <p:cNvPr id="22" name="Rectangle 21">
            <a:extLst>
              <a:ext uri="{FF2B5EF4-FFF2-40B4-BE49-F238E27FC236}">
                <a16:creationId xmlns:a16="http://schemas.microsoft.com/office/drawing/2014/main" id="{CAE4A222-F7E0-084D-90BF-A24F099809BD}"/>
              </a:ext>
            </a:extLst>
          </p:cNvPr>
          <p:cNvSpPr/>
          <p:nvPr/>
        </p:nvSpPr>
        <p:spPr>
          <a:xfrm>
            <a:off x="0" y="6611779"/>
            <a:ext cx="6096000" cy="246221"/>
          </a:xfrm>
          <a:prstGeom prst="rect">
            <a:avLst/>
          </a:prstGeom>
        </p:spPr>
        <p:txBody>
          <a:bodyPr>
            <a:spAutoFit/>
          </a:bodyPr>
          <a:lstStyle/>
          <a:p>
            <a:r>
              <a:rPr lang="en-US" sz="1000" dirty="0">
                <a:hlinkClick r:id="rId5">
                  <a:extLst>
                    <a:ext uri="{A12FA001-AC4F-418D-AE19-62706E023703}">
                      <ahyp:hlinkClr xmlns:ahyp="http://schemas.microsoft.com/office/drawing/2018/hyperlinkcolor" val="tx"/>
                    </a:ext>
                  </a:extLst>
                </a:hlinkClick>
              </a:rPr>
              <a:t>https://towardsdatascience.com/atari-reinforcement-learning-in-depth-part-1-ddqn-ceaa762a546f</a:t>
            </a:r>
            <a:endParaRPr lang="en-US" sz="1000" dirty="0"/>
          </a:p>
        </p:txBody>
      </p:sp>
      <p:sp>
        <p:nvSpPr>
          <p:cNvPr id="35" name="Rectangle 34">
            <a:extLst>
              <a:ext uri="{FF2B5EF4-FFF2-40B4-BE49-F238E27FC236}">
                <a16:creationId xmlns:a16="http://schemas.microsoft.com/office/drawing/2014/main" id="{D674F2A6-6900-5F4A-AE48-68B5FE0FA78A}"/>
              </a:ext>
            </a:extLst>
          </p:cNvPr>
          <p:cNvSpPr/>
          <p:nvPr/>
        </p:nvSpPr>
        <p:spPr>
          <a:xfrm>
            <a:off x="2276434" y="5754713"/>
            <a:ext cx="7361456" cy="338554"/>
          </a:xfrm>
          <a:prstGeom prst="rect">
            <a:avLst/>
          </a:prstGeom>
        </p:spPr>
        <p:txBody>
          <a:bodyPr wrap="square">
            <a:spAutoFit/>
          </a:bodyPr>
          <a:lstStyle/>
          <a:p>
            <a:pPr algn="ctr"/>
            <a:r>
              <a:rPr lang="en-US" sz="1600" b="1" dirty="0">
                <a:solidFill>
                  <a:srgbClr val="7030A0"/>
                </a:solidFill>
              </a:rPr>
              <a:t>DRL plays Breakout and Space Invaders on an “above human” level</a:t>
            </a:r>
          </a:p>
        </p:txBody>
      </p:sp>
      <p:sp>
        <p:nvSpPr>
          <p:cNvPr id="9" name="TextBox 8">
            <a:extLst>
              <a:ext uri="{FF2B5EF4-FFF2-40B4-BE49-F238E27FC236}">
                <a16:creationId xmlns:a16="http://schemas.microsoft.com/office/drawing/2014/main" id="{AF003C59-6DDA-3F42-ABD9-D5B711A79779}"/>
              </a:ext>
            </a:extLst>
          </p:cNvPr>
          <p:cNvSpPr txBox="1"/>
          <p:nvPr/>
        </p:nvSpPr>
        <p:spPr>
          <a:xfrm>
            <a:off x="11556124" y="6488668"/>
            <a:ext cx="312906" cy="369332"/>
          </a:xfrm>
          <a:prstGeom prst="rect">
            <a:avLst/>
          </a:prstGeom>
          <a:noFill/>
        </p:spPr>
        <p:txBody>
          <a:bodyPr wrap="none" rtlCol="0">
            <a:spAutoFit/>
          </a:bodyPr>
          <a:lstStyle/>
          <a:p>
            <a:r>
              <a:rPr lang="en-US" dirty="0"/>
              <a:t>5</a:t>
            </a:r>
          </a:p>
        </p:txBody>
      </p:sp>
    </p:spTree>
    <p:extLst>
      <p:ext uri="{BB962C8B-B14F-4D97-AF65-F5344CB8AC3E}">
        <p14:creationId xmlns:p14="http://schemas.microsoft.com/office/powerpoint/2010/main" val="1809671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9DF2-601A-724E-ACB2-9915F74D6EFB}"/>
              </a:ext>
            </a:extLst>
          </p:cNvPr>
          <p:cNvSpPr>
            <a:spLocks noGrp="1"/>
          </p:cNvSpPr>
          <p:nvPr>
            <p:ph type="title"/>
          </p:nvPr>
        </p:nvSpPr>
        <p:spPr/>
        <p:txBody>
          <a:bodyPr/>
          <a:lstStyle/>
          <a:p>
            <a:r>
              <a:rPr lang="en-US" dirty="0"/>
              <a:t>Introduction</a:t>
            </a:r>
          </a:p>
        </p:txBody>
      </p:sp>
      <p:sp>
        <p:nvSpPr>
          <p:cNvPr id="3" name="Rectangle 2">
            <a:extLst>
              <a:ext uri="{FF2B5EF4-FFF2-40B4-BE49-F238E27FC236}">
                <a16:creationId xmlns:a16="http://schemas.microsoft.com/office/drawing/2014/main" id="{F46E9EEE-15C9-084A-8807-4C04C0DD43C2}"/>
              </a:ext>
            </a:extLst>
          </p:cNvPr>
          <p:cNvSpPr/>
          <p:nvPr/>
        </p:nvSpPr>
        <p:spPr>
          <a:xfrm>
            <a:off x="609600" y="975726"/>
            <a:ext cx="5946884" cy="369332"/>
          </a:xfrm>
          <a:prstGeom prst="rect">
            <a:avLst/>
          </a:prstGeom>
        </p:spPr>
        <p:txBody>
          <a:bodyPr wrap="none">
            <a:spAutoFit/>
          </a:bodyPr>
          <a:lstStyle/>
          <a:p>
            <a:r>
              <a:rPr lang="en-US" dirty="0">
                <a:solidFill>
                  <a:srgbClr val="FF0000"/>
                </a:solidFill>
              </a:rPr>
              <a:t>DRL algorithm breakdown and motivation for using DRL</a:t>
            </a:r>
          </a:p>
        </p:txBody>
      </p:sp>
      <p:sp>
        <p:nvSpPr>
          <p:cNvPr id="4" name="Rectangle 3">
            <a:extLst>
              <a:ext uri="{FF2B5EF4-FFF2-40B4-BE49-F238E27FC236}">
                <a16:creationId xmlns:a16="http://schemas.microsoft.com/office/drawing/2014/main" id="{C7EE9F1C-58F9-4E40-BCCB-5A20CE9D33AA}"/>
              </a:ext>
            </a:extLst>
          </p:cNvPr>
          <p:cNvSpPr/>
          <p:nvPr/>
        </p:nvSpPr>
        <p:spPr>
          <a:xfrm>
            <a:off x="609600" y="1326861"/>
            <a:ext cx="7853432" cy="369332"/>
          </a:xfrm>
          <a:prstGeom prst="rect">
            <a:avLst/>
          </a:prstGeom>
        </p:spPr>
        <p:txBody>
          <a:bodyPr wrap="none">
            <a:spAutoFit/>
          </a:bodyPr>
          <a:lstStyle/>
          <a:p>
            <a:pPr marL="285750" indent="-285750">
              <a:buFont typeface="Arial" panose="020B0604020202020204" pitchFamily="34" charset="0"/>
              <a:buChar char="•"/>
            </a:pPr>
            <a:r>
              <a:rPr lang="en-US" b="1" dirty="0"/>
              <a:t>Deep Reinforcement Learning: </a:t>
            </a:r>
            <a:r>
              <a:rPr lang="en-US" dirty="0"/>
              <a:t>reinforcement learning + deep learning</a:t>
            </a:r>
            <a:endParaRPr lang="en-US" b="1" dirty="0"/>
          </a:p>
        </p:txBody>
      </p:sp>
      <p:sp>
        <p:nvSpPr>
          <p:cNvPr id="5" name="TextBox 4">
            <a:extLst>
              <a:ext uri="{FF2B5EF4-FFF2-40B4-BE49-F238E27FC236}">
                <a16:creationId xmlns:a16="http://schemas.microsoft.com/office/drawing/2014/main" id="{15B0B13D-34EA-7E43-9C6D-429787449E29}"/>
              </a:ext>
            </a:extLst>
          </p:cNvPr>
          <p:cNvSpPr txBox="1"/>
          <p:nvPr/>
        </p:nvSpPr>
        <p:spPr>
          <a:xfrm>
            <a:off x="1537533" y="1723903"/>
            <a:ext cx="8154794" cy="1015663"/>
          </a:xfrm>
          <a:prstGeom prst="rect">
            <a:avLst/>
          </a:prstGeom>
          <a:noFill/>
          <a:ln w="28575">
            <a:solidFill>
              <a:srgbClr val="7030A0"/>
            </a:solidFill>
          </a:ln>
        </p:spPr>
        <p:txBody>
          <a:bodyPr wrap="square" rtlCol="0">
            <a:spAutoFit/>
          </a:bodyPr>
          <a:lstStyle/>
          <a:p>
            <a:r>
              <a:rPr lang="en-US" sz="2000" b="1" dirty="0"/>
              <a:t>Reinforcement Learning (Sutton and </a:t>
            </a:r>
            <a:r>
              <a:rPr lang="en-US" sz="2000" b="1" dirty="0" err="1"/>
              <a:t>Barto</a:t>
            </a:r>
            <a:r>
              <a:rPr lang="en-US" sz="2000" b="1" dirty="0"/>
              <a:t> 2018)</a:t>
            </a:r>
            <a:endParaRPr lang="en-US" sz="2000" dirty="0"/>
          </a:p>
          <a:p>
            <a:r>
              <a:rPr lang="en-US" sz="2000" b="1" dirty="0"/>
              <a:t>Task</a:t>
            </a:r>
            <a:r>
              <a:rPr lang="en-US" sz="2000" dirty="0"/>
              <a:t>: learning what to do </a:t>
            </a:r>
          </a:p>
          <a:p>
            <a:r>
              <a:rPr lang="en-US" sz="2000" b="1" dirty="0"/>
              <a:t>Key elements</a:t>
            </a:r>
            <a:r>
              <a:rPr lang="en-US" sz="2000" dirty="0"/>
              <a:t>: action, state, reward</a:t>
            </a:r>
          </a:p>
        </p:txBody>
      </p:sp>
      <p:sp>
        <p:nvSpPr>
          <p:cNvPr id="6" name="Rectangle 5">
            <a:extLst>
              <a:ext uri="{FF2B5EF4-FFF2-40B4-BE49-F238E27FC236}">
                <a16:creationId xmlns:a16="http://schemas.microsoft.com/office/drawing/2014/main" id="{39CD7A59-862B-A94D-ACD3-45031AFC4716}"/>
              </a:ext>
            </a:extLst>
          </p:cNvPr>
          <p:cNvSpPr/>
          <p:nvPr/>
        </p:nvSpPr>
        <p:spPr>
          <a:xfrm>
            <a:off x="0" y="6611779"/>
            <a:ext cx="6096000" cy="246221"/>
          </a:xfrm>
          <a:prstGeom prst="rect">
            <a:avLst/>
          </a:prstGeom>
        </p:spPr>
        <p:txBody>
          <a:bodyPr>
            <a:spAutoFit/>
          </a:bodyPr>
          <a:lstStyle/>
          <a:p>
            <a:r>
              <a:rPr lang="en-US" sz="1000" dirty="0">
                <a:solidFill>
                  <a:srgbClr val="222222"/>
                </a:solidFill>
                <a:latin typeface="Arial" panose="020B0604020202020204" pitchFamily="34" charset="0"/>
              </a:rPr>
              <a:t>Sutton, R. S., &amp; </a:t>
            </a:r>
            <a:r>
              <a:rPr lang="en-US" sz="1000" dirty="0" err="1">
                <a:solidFill>
                  <a:srgbClr val="222222"/>
                </a:solidFill>
                <a:latin typeface="Arial" panose="020B0604020202020204" pitchFamily="34" charset="0"/>
              </a:rPr>
              <a:t>Barto</a:t>
            </a:r>
            <a:r>
              <a:rPr lang="en-US" sz="1000" dirty="0">
                <a:solidFill>
                  <a:srgbClr val="222222"/>
                </a:solidFill>
                <a:latin typeface="Arial" panose="020B0604020202020204" pitchFamily="34" charset="0"/>
              </a:rPr>
              <a:t>, A. G. (2018). </a:t>
            </a:r>
            <a:r>
              <a:rPr lang="en-US" sz="1000" i="1" dirty="0">
                <a:solidFill>
                  <a:srgbClr val="222222"/>
                </a:solidFill>
                <a:latin typeface="Arial" panose="020B0604020202020204" pitchFamily="34" charset="0"/>
              </a:rPr>
              <a:t>Reinforcement learning: An introduction</a:t>
            </a:r>
            <a:r>
              <a:rPr lang="en-US" sz="1000" dirty="0">
                <a:solidFill>
                  <a:srgbClr val="222222"/>
                </a:solidFill>
                <a:latin typeface="Arial" panose="020B0604020202020204" pitchFamily="34" charset="0"/>
              </a:rPr>
              <a:t>. MIT press.</a:t>
            </a:r>
            <a:endParaRPr lang="en-US" sz="1000" dirty="0"/>
          </a:p>
        </p:txBody>
      </p:sp>
      <p:sp>
        <p:nvSpPr>
          <p:cNvPr id="11" name="TextBox 10">
            <a:extLst>
              <a:ext uri="{FF2B5EF4-FFF2-40B4-BE49-F238E27FC236}">
                <a16:creationId xmlns:a16="http://schemas.microsoft.com/office/drawing/2014/main" id="{54ACBD13-BA78-954C-B085-EA77AEDD0696}"/>
              </a:ext>
            </a:extLst>
          </p:cNvPr>
          <p:cNvSpPr txBox="1"/>
          <p:nvPr/>
        </p:nvSpPr>
        <p:spPr>
          <a:xfrm>
            <a:off x="695709" y="2886512"/>
            <a:ext cx="3869970" cy="707886"/>
          </a:xfrm>
          <a:prstGeom prst="rect">
            <a:avLst/>
          </a:prstGeom>
          <a:noFill/>
        </p:spPr>
        <p:txBody>
          <a:bodyPr wrap="none" rtlCol="0">
            <a:spAutoFit/>
          </a:bodyPr>
          <a:lstStyle/>
          <a:p>
            <a:r>
              <a:rPr lang="en-US" sz="2000" b="1" dirty="0"/>
              <a:t>Optimal action-value function:</a:t>
            </a:r>
          </a:p>
          <a:p>
            <a:endParaRPr lang="en-US" sz="2000" b="1" dirty="0"/>
          </a:p>
        </p:txBody>
      </p:sp>
      <p:pic>
        <p:nvPicPr>
          <p:cNvPr id="13" name="Picture 12" descr="A picture containing object, furniture&#10;&#10;Description automatically generated">
            <a:extLst>
              <a:ext uri="{FF2B5EF4-FFF2-40B4-BE49-F238E27FC236}">
                <a16:creationId xmlns:a16="http://schemas.microsoft.com/office/drawing/2014/main" id="{493C7CED-44BC-B445-ADF1-7775744F3D74}"/>
              </a:ext>
            </a:extLst>
          </p:cNvPr>
          <p:cNvPicPr>
            <a:picLocks noChangeAspect="1"/>
          </p:cNvPicPr>
          <p:nvPr/>
        </p:nvPicPr>
        <p:blipFill>
          <a:blip r:embed="rId3"/>
          <a:stretch>
            <a:fillRect/>
          </a:stretch>
        </p:blipFill>
        <p:spPr>
          <a:xfrm>
            <a:off x="1601066" y="3299887"/>
            <a:ext cx="5547591" cy="537240"/>
          </a:xfrm>
          <a:prstGeom prst="rect">
            <a:avLst/>
          </a:prstGeom>
          <a:ln>
            <a:solidFill>
              <a:srgbClr val="7030A0"/>
            </a:solidFill>
          </a:ln>
        </p:spPr>
      </p:pic>
      <p:sp>
        <p:nvSpPr>
          <p:cNvPr id="21" name="TextBox 20">
            <a:extLst>
              <a:ext uri="{FF2B5EF4-FFF2-40B4-BE49-F238E27FC236}">
                <a16:creationId xmlns:a16="http://schemas.microsoft.com/office/drawing/2014/main" id="{45EF3D04-C936-284F-8A2A-6A8C58B10C7D}"/>
              </a:ext>
            </a:extLst>
          </p:cNvPr>
          <p:cNvSpPr txBox="1"/>
          <p:nvPr/>
        </p:nvSpPr>
        <p:spPr>
          <a:xfrm>
            <a:off x="1380012" y="3852196"/>
            <a:ext cx="3155385" cy="369332"/>
          </a:xfrm>
          <a:prstGeom prst="rect">
            <a:avLst/>
          </a:prstGeom>
          <a:noFill/>
        </p:spPr>
        <p:txBody>
          <a:bodyPr wrap="square" rtlCol="0">
            <a:spAutoFit/>
          </a:bodyPr>
          <a:lstStyle/>
          <a:p>
            <a:pPr algn="ctr"/>
            <a:r>
              <a:rPr lang="en-US" dirty="0"/>
              <a:t>Function Approximator</a:t>
            </a:r>
          </a:p>
        </p:txBody>
      </p:sp>
      <p:pic>
        <p:nvPicPr>
          <p:cNvPr id="26" name="Picture 25">
            <a:extLst>
              <a:ext uri="{FF2B5EF4-FFF2-40B4-BE49-F238E27FC236}">
                <a16:creationId xmlns:a16="http://schemas.microsoft.com/office/drawing/2014/main" id="{2046A4AD-C827-CB44-B899-EAF489E764E9}"/>
              </a:ext>
            </a:extLst>
          </p:cNvPr>
          <p:cNvPicPr>
            <a:picLocks noChangeAspect="1"/>
          </p:cNvPicPr>
          <p:nvPr/>
        </p:nvPicPr>
        <p:blipFill>
          <a:blip r:embed="rId4"/>
          <a:stretch>
            <a:fillRect/>
          </a:stretch>
        </p:blipFill>
        <p:spPr>
          <a:xfrm>
            <a:off x="3585232" y="4232196"/>
            <a:ext cx="1247072" cy="436255"/>
          </a:xfrm>
          <a:prstGeom prst="rect">
            <a:avLst/>
          </a:prstGeom>
          <a:ln>
            <a:solidFill>
              <a:srgbClr val="7030A0"/>
            </a:solidFill>
          </a:ln>
        </p:spPr>
      </p:pic>
      <p:sp>
        <p:nvSpPr>
          <p:cNvPr id="33" name="TextBox 32">
            <a:extLst>
              <a:ext uri="{FF2B5EF4-FFF2-40B4-BE49-F238E27FC236}">
                <a16:creationId xmlns:a16="http://schemas.microsoft.com/office/drawing/2014/main" id="{19389BB2-36A5-4B4D-9E08-842215732CDD}"/>
              </a:ext>
            </a:extLst>
          </p:cNvPr>
          <p:cNvSpPr txBox="1"/>
          <p:nvPr/>
        </p:nvSpPr>
        <p:spPr>
          <a:xfrm>
            <a:off x="927299" y="4680083"/>
            <a:ext cx="3586305" cy="369332"/>
          </a:xfrm>
          <a:prstGeom prst="rect">
            <a:avLst/>
          </a:prstGeom>
          <a:noFill/>
        </p:spPr>
        <p:txBody>
          <a:bodyPr wrap="square" rtlCol="0">
            <a:spAutoFit/>
          </a:bodyPr>
          <a:lstStyle/>
          <a:p>
            <a:pPr algn="ctr"/>
            <a:r>
              <a:rPr lang="en-US" dirty="0"/>
              <a:t>Use Deep Neural Networks</a:t>
            </a:r>
          </a:p>
        </p:txBody>
      </p:sp>
      <p:sp>
        <p:nvSpPr>
          <p:cNvPr id="36" name="TextBox 35">
            <a:extLst>
              <a:ext uri="{FF2B5EF4-FFF2-40B4-BE49-F238E27FC236}">
                <a16:creationId xmlns:a16="http://schemas.microsoft.com/office/drawing/2014/main" id="{A6BDFF7A-D64D-6E4C-B4F1-07C231A87D04}"/>
              </a:ext>
            </a:extLst>
          </p:cNvPr>
          <p:cNvSpPr txBox="1"/>
          <p:nvPr/>
        </p:nvSpPr>
        <p:spPr>
          <a:xfrm>
            <a:off x="2408724" y="5077605"/>
            <a:ext cx="3600087" cy="646331"/>
          </a:xfrm>
          <a:prstGeom prst="rect">
            <a:avLst/>
          </a:prstGeom>
          <a:solidFill>
            <a:srgbClr val="00B0F0"/>
          </a:solidFill>
          <a:ln w="28575">
            <a:noFill/>
          </a:ln>
        </p:spPr>
        <p:txBody>
          <a:bodyPr wrap="square" rtlCol="0">
            <a:spAutoFit/>
          </a:bodyPr>
          <a:lstStyle/>
          <a:p>
            <a:pPr algn="ctr"/>
            <a:r>
              <a:rPr lang="en-US" b="1" dirty="0"/>
              <a:t>DRL</a:t>
            </a:r>
          </a:p>
          <a:p>
            <a:pPr algn="ctr"/>
            <a:r>
              <a:rPr lang="en-US" dirty="0"/>
              <a:t>Network: Deep Q-network (DQN)</a:t>
            </a:r>
          </a:p>
        </p:txBody>
      </p:sp>
      <p:sp>
        <p:nvSpPr>
          <p:cNvPr id="37" name="TextBox 36">
            <a:extLst>
              <a:ext uri="{FF2B5EF4-FFF2-40B4-BE49-F238E27FC236}">
                <a16:creationId xmlns:a16="http://schemas.microsoft.com/office/drawing/2014/main" id="{50926914-3754-6640-B9CA-E77418E9E530}"/>
              </a:ext>
            </a:extLst>
          </p:cNvPr>
          <p:cNvSpPr txBox="1"/>
          <p:nvPr/>
        </p:nvSpPr>
        <p:spPr>
          <a:xfrm>
            <a:off x="6515920" y="4130686"/>
            <a:ext cx="5353110" cy="2308324"/>
          </a:xfrm>
          <a:prstGeom prst="rect">
            <a:avLst/>
          </a:prstGeom>
          <a:solidFill>
            <a:srgbClr val="00B0F0"/>
          </a:solidFill>
        </p:spPr>
        <p:txBody>
          <a:bodyPr wrap="square" rtlCol="0">
            <a:spAutoFit/>
          </a:bodyPr>
          <a:lstStyle/>
          <a:p>
            <a:r>
              <a:rPr lang="en-US" b="1" dirty="0"/>
              <a:t>Motivation for using DRL</a:t>
            </a:r>
            <a:r>
              <a:rPr lang="en-US" dirty="0"/>
              <a:t>:</a:t>
            </a:r>
          </a:p>
          <a:p>
            <a:br>
              <a:rPr lang="en-US" dirty="0"/>
            </a:br>
            <a:r>
              <a:rPr lang="en-US" dirty="0"/>
              <a:t>1.  Global Routing can be modelled as a </a:t>
            </a:r>
            <a:r>
              <a:rPr lang="en-US" b="1" dirty="0"/>
              <a:t>Markov Decision Process</a:t>
            </a:r>
          </a:p>
          <a:p>
            <a:r>
              <a:rPr lang="en-US" dirty="0"/>
              <a:t>2.  DRL model is </a:t>
            </a:r>
            <a:r>
              <a:rPr lang="en-US" b="1" dirty="0"/>
              <a:t>heuristics-free</a:t>
            </a:r>
          </a:p>
          <a:p>
            <a:r>
              <a:rPr lang="en-US" dirty="0"/>
              <a:t>3.  DRL model has </a:t>
            </a:r>
            <a:r>
              <a:rPr lang="en-US" b="1" dirty="0"/>
              <a:t>conjoint optimization mechanism</a:t>
            </a:r>
          </a:p>
          <a:p>
            <a:pPr marL="285750" indent="-285750">
              <a:buFontTx/>
              <a:buChar char="-"/>
            </a:pPr>
            <a:endParaRPr lang="en-US" b="1" dirty="0"/>
          </a:p>
        </p:txBody>
      </p:sp>
      <p:cxnSp>
        <p:nvCxnSpPr>
          <p:cNvPr id="12" name="Straight Arrow Connector 11">
            <a:extLst>
              <a:ext uri="{FF2B5EF4-FFF2-40B4-BE49-F238E27FC236}">
                <a16:creationId xmlns:a16="http://schemas.microsoft.com/office/drawing/2014/main" id="{4171FE5C-FD11-444D-9DAB-785E97231C75}"/>
              </a:ext>
            </a:extLst>
          </p:cNvPr>
          <p:cNvCxnSpPr/>
          <p:nvPr/>
        </p:nvCxnSpPr>
        <p:spPr bwMode="auto">
          <a:xfrm>
            <a:off x="4208768" y="3837127"/>
            <a:ext cx="0" cy="411908"/>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701263C8-5BF4-0F48-9D25-B867957C5CC1}"/>
              </a:ext>
            </a:extLst>
          </p:cNvPr>
          <p:cNvCxnSpPr/>
          <p:nvPr/>
        </p:nvCxnSpPr>
        <p:spPr bwMode="auto">
          <a:xfrm>
            <a:off x="4202653" y="4668451"/>
            <a:ext cx="0" cy="411908"/>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0DAA075F-8557-F24D-AC9D-D6340420A6B9}"/>
              </a:ext>
            </a:extLst>
          </p:cNvPr>
          <p:cNvSpPr txBox="1"/>
          <p:nvPr/>
        </p:nvSpPr>
        <p:spPr>
          <a:xfrm>
            <a:off x="11556124" y="6488668"/>
            <a:ext cx="312906" cy="369332"/>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221625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P spid="33" grpId="0"/>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ounded Rectangle 42">
            <a:extLst>
              <a:ext uri="{FF2B5EF4-FFF2-40B4-BE49-F238E27FC236}">
                <a16:creationId xmlns:a16="http://schemas.microsoft.com/office/drawing/2014/main" id="{95492982-7C3A-DC44-B37C-CF6B6B19621E}"/>
              </a:ext>
            </a:extLst>
          </p:cNvPr>
          <p:cNvSpPr/>
          <p:nvPr/>
        </p:nvSpPr>
        <p:spPr bwMode="auto">
          <a:xfrm>
            <a:off x="7397173" y="1485532"/>
            <a:ext cx="4553813" cy="2638487"/>
          </a:xfrm>
          <a:prstGeom prst="roundRect">
            <a:avLst/>
          </a:prstGeom>
          <a:solidFill>
            <a:schemeClr val="bg1">
              <a:alpha val="15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 name="Title 1">
            <a:extLst>
              <a:ext uri="{FF2B5EF4-FFF2-40B4-BE49-F238E27FC236}">
                <a16:creationId xmlns:a16="http://schemas.microsoft.com/office/drawing/2014/main" id="{CB56FF01-CAB7-C442-B69F-A9112C19AFDF}"/>
              </a:ext>
            </a:extLst>
          </p:cNvPr>
          <p:cNvSpPr>
            <a:spLocks noGrp="1"/>
          </p:cNvSpPr>
          <p:nvPr>
            <p:ph type="title"/>
          </p:nvPr>
        </p:nvSpPr>
        <p:spPr>
          <a:xfrm>
            <a:off x="609600" y="482600"/>
            <a:ext cx="10972800" cy="812800"/>
          </a:xfrm>
        </p:spPr>
        <p:txBody>
          <a:bodyPr/>
          <a:lstStyle/>
          <a:p>
            <a:r>
              <a:rPr lang="en-US" dirty="0"/>
              <a:t>Methods</a:t>
            </a:r>
          </a:p>
        </p:txBody>
      </p:sp>
      <p:sp>
        <p:nvSpPr>
          <p:cNvPr id="6" name="Rectangle 5">
            <a:extLst>
              <a:ext uri="{FF2B5EF4-FFF2-40B4-BE49-F238E27FC236}">
                <a16:creationId xmlns:a16="http://schemas.microsoft.com/office/drawing/2014/main" id="{61F1568E-58DB-C842-97B7-2A344CDB57BC}"/>
              </a:ext>
            </a:extLst>
          </p:cNvPr>
          <p:cNvSpPr/>
          <p:nvPr/>
        </p:nvSpPr>
        <p:spPr>
          <a:xfrm>
            <a:off x="627602" y="965722"/>
            <a:ext cx="2185214" cy="369332"/>
          </a:xfrm>
          <a:prstGeom prst="rect">
            <a:avLst/>
          </a:prstGeom>
        </p:spPr>
        <p:txBody>
          <a:bodyPr wrap="none">
            <a:spAutoFit/>
          </a:bodyPr>
          <a:lstStyle/>
          <a:p>
            <a:r>
              <a:rPr lang="en-US" dirty="0">
                <a:solidFill>
                  <a:srgbClr val="FF0000"/>
                </a:solidFill>
              </a:rPr>
              <a:t>Algorithm Overview</a:t>
            </a:r>
          </a:p>
        </p:txBody>
      </p:sp>
      <p:sp>
        <p:nvSpPr>
          <p:cNvPr id="8" name="TextBox 7">
            <a:extLst>
              <a:ext uri="{FF2B5EF4-FFF2-40B4-BE49-F238E27FC236}">
                <a16:creationId xmlns:a16="http://schemas.microsoft.com/office/drawing/2014/main" id="{77A5E31B-C9C6-6C48-9AC5-79AE1B59FA69}"/>
              </a:ext>
            </a:extLst>
          </p:cNvPr>
          <p:cNvSpPr txBox="1"/>
          <p:nvPr/>
        </p:nvSpPr>
        <p:spPr>
          <a:xfrm>
            <a:off x="4665619" y="2340405"/>
            <a:ext cx="1402948" cy="369332"/>
          </a:xfrm>
          <a:prstGeom prst="rect">
            <a:avLst/>
          </a:prstGeom>
          <a:noFill/>
          <a:ln>
            <a:solidFill>
              <a:schemeClr val="tx1"/>
            </a:solidFill>
          </a:ln>
        </p:spPr>
        <p:txBody>
          <a:bodyPr wrap="none" rtlCol="0">
            <a:spAutoFit/>
          </a:bodyPr>
          <a:lstStyle/>
          <a:p>
            <a:pPr eaLnBrk="1" fontAlgn="auto" hangingPunct="1">
              <a:spcBef>
                <a:spcPts val="0"/>
              </a:spcBef>
              <a:spcAft>
                <a:spcPts val="0"/>
              </a:spcAft>
            </a:pPr>
            <a:r>
              <a:rPr lang="en-US" dirty="0">
                <a:solidFill>
                  <a:prstClr val="black"/>
                </a:solidFill>
                <a:latin typeface="Arial" panose="020B0604020202020204" pitchFamily="34" charset="0"/>
                <a:cs typeface="Arial" panose="020B0604020202020204" pitchFamily="34" charset="0"/>
              </a:rPr>
              <a:t>Problem file</a:t>
            </a:r>
          </a:p>
        </p:txBody>
      </p:sp>
      <p:sp>
        <p:nvSpPr>
          <p:cNvPr id="9" name="Down Arrow 8">
            <a:extLst>
              <a:ext uri="{FF2B5EF4-FFF2-40B4-BE49-F238E27FC236}">
                <a16:creationId xmlns:a16="http://schemas.microsoft.com/office/drawing/2014/main" id="{8737B75E-50A4-924E-A623-8B66BFA28D2E}"/>
              </a:ext>
            </a:extLst>
          </p:cNvPr>
          <p:cNvSpPr/>
          <p:nvPr/>
        </p:nvSpPr>
        <p:spPr>
          <a:xfrm>
            <a:off x="5241053" y="2710605"/>
            <a:ext cx="192429" cy="4814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A51D849-B010-F04B-9098-858C63332A61}"/>
              </a:ext>
            </a:extLst>
          </p:cNvPr>
          <p:cNvSpPr txBox="1"/>
          <p:nvPr/>
        </p:nvSpPr>
        <p:spPr>
          <a:xfrm>
            <a:off x="5337267" y="2741383"/>
            <a:ext cx="1125308" cy="338554"/>
          </a:xfrm>
          <a:prstGeom prst="rect">
            <a:avLst/>
          </a:prstGeom>
          <a:noFill/>
        </p:spPr>
        <p:txBody>
          <a:bodyPr wrap="none" rtlCol="0">
            <a:spAutoFit/>
          </a:bodyPr>
          <a:lstStyle/>
          <a:p>
            <a:r>
              <a:rPr lang="en-US" sz="1600" dirty="0"/>
              <a:t>File parsing</a:t>
            </a:r>
          </a:p>
        </p:txBody>
      </p:sp>
      <p:sp>
        <p:nvSpPr>
          <p:cNvPr id="11" name="TextBox 10">
            <a:extLst>
              <a:ext uri="{FF2B5EF4-FFF2-40B4-BE49-F238E27FC236}">
                <a16:creationId xmlns:a16="http://schemas.microsoft.com/office/drawing/2014/main" id="{4D3376BB-5968-1C4E-86B6-FE726984A5A8}"/>
              </a:ext>
            </a:extLst>
          </p:cNvPr>
          <p:cNvSpPr txBox="1"/>
          <p:nvPr/>
        </p:nvSpPr>
        <p:spPr>
          <a:xfrm>
            <a:off x="4160994" y="3235877"/>
            <a:ext cx="2457724" cy="369332"/>
          </a:xfrm>
          <a:prstGeom prst="rect">
            <a:avLst/>
          </a:prstGeom>
          <a:solidFill>
            <a:schemeClr val="bg1">
              <a:lumMod val="65000"/>
            </a:schemeClr>
          </a:solid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rPr>
              <a:t>Multipin Decomposition</a:t>
            </a:r>
          </a:p>
        </p:txBody>
      </p:sp>
      <p:sp>
        <p:nvSpPr>
          <p:cNvPr id="12" name="Down Arrow 11">
            <a:extLst>
              <a:ext uri="{FF2B5EF4-FFF2-40B4-BE49-F238E27FC236}">
                <a16:creationId xmlns:a16="http://schemas.microsoft.com/office/drawing/2014/main" id="{87994B5E-ECFA-5449-BC67-A9F45AF16FDE}"/>
              </a:ext>
            </a:extLst>
          </p:cNvPr>
          <p:cNvSpPr/>
          <p:nvPr/>
        </p:nvSpPr>
        <p:spPr>
          <a:xfrm>
            <a:off x="4363918" y="3605209"/>
            <a:ext cx="192429" cy="4814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FEFB912-D924-FD4F-B03F-134CF8C43B62}"/>
              </a:ext>
            </a:extLst>
          </p:cNvPr>
          <p:cNvSpPr txBox="1"/>
          <p:nvPr/>
        </p:nvSpPr>
        <p:spPr>
          <a:xfrm>
            <a:off x="3901325" y="4086672"/>
            <a:ext cx="1117613" cy="646331"/>
          </a:xfrm>
          <a:prstGeom prst="rect">
            <a:avLst/>
          </a:prstGeom>
          <a:solidFill>
            <a:schemeClr val="bg1">
              <a:lumMod val="65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rPr>
              <a:t>A* Search Router</a:t>
            </a:r>
          </a:p>
        </p:txBody>
      </p:sp>
      <p:sp>
        <p:nvSpPr>
          <p:cNvPr id="14" name="Down Arrow 13">
            <a:extLst>
              <a:ext uri="{FF2B5EF4-FFF2-40B4-BE49-F238E27FC236}">
                <a16:creationId xmlns:a16="http://schemas.microsoft.com/office/drawing/2014/main" id="{0677B3D7-49B2-8046-AE32-C2429154AE3A}"/>
              </a:ext>
            </a:extLst>
          </p:cNvPr>
          <p:cNvSpPr/>
          <p:nvPr/>
        </p:nvSpPr>
        <p:spPr>
          <a:xfrm>
            <a:off x="6249285" y="3605209"/>
            <a:ext cx="192429" cy="4814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41DD934-ED44-6547-94E5-5C37DEFDAC1A}"/>
              </a:ext>
            </a:extLst>
          </p:cNvPr>
          <p:cNvSpPr txBox="1"/>
          <p:nvPr/>
        </p:nvSpPr>
        <p:spPr>
          <a:xfrm>
            <a:off x="6068567" y="4086672"/>
            <a:ext cx="851935" cy="646331"/>
          </a:xfrm>
          <a:prstGeom prst="rect">
            <a:avLst/>
          </a:prstGeom>
          <a:solidFill>
            <a:schemeClr val="bg1">
              <a:lumMod val="65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DQN</a:t>
            </a:r>
            <a:r>
              <a:rPr kumimoji="0" lang="en-US" b="0" i="0" u="none" strike="noStrike" kern="0" cap="none" spc="0" normalizeH="0" baseline="0" noProof="0" dirty="0">
                <a:ln>
                  <a:noFill/>
                </a:ln>
                <a:solidFill>
                  <a:prstClr val="black"/>
                </a:solidFill>
                <a:effectLst/>
                <a:uLnTx/>
                <a:uFillTx/>
                <a:latin typeface="Calibri" panose="020F0502020204030204"/>
                <a:ea typeface="+mn-ea"/>
              </a:rPr>
              <a:t> Router</a:t>
            </a:r>
          </a:p>
        </p:txBody>
      </p:sp>
      <p:sp>
        <p:nvSpPr>
          <p:cNvPr id="16" name="Down Arrow 15">
            <a:extLst>
              <a:ext uri="{FF2B5EF4-FFF2-40B4-BE49-F238E27FC236}">
                <a16:creationId xmlns:a16="http://schemas.microsoft.com/office/drawing/2014/main" id="{FA713F64-76E7-724E-BF30-2482FA3AD0B7}"/>
              </a:ext>
            </a:extLst>
          </p:cNvPr>
          <p:cNvSpPr/>
          <p:nvPr/>
        </p:nvSpPr>
        <p:spPr>
          <a:xfrm rot="16200000">
            <a:off x="5475114" y="3831189"/>
            <a:ext cx="137278" cy="104962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own Arrow 17">
            <a:extLst>
              <a:ext uri="{FF2B5EF4-FFF2-40B4-BE49-F238E27FC236}">
                <a16:creationId xmlns:a16="http://schemas.microsoft.com/office/drawing/2014/main" id="{19D38BD8-E1D5-0442-A0E6-A96AF3F9981A}"/>
              </a:ext>
            </a:extLst>
          </p:cNvPr>
          <p:cNvSpPr/>
          <p:nvPr/>
        </p:nvSpPr>
        <p:spPr>
          <a:xfrm>
            <a:off x="4351887" y="4736545"/>
            <a:ext cx="192429" cy="4814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6C91C9B9-1095-F54D-9441-5AB61D49DC0E}"/>
              </a:ext>
            </a:extLst>
          </p:cNvPr>
          <p:cNvSpPr txBox="1"/>
          <p:nvPr/>
        </p:nvSpPr>
        <p:spPr>
          <a:xfrm>
            <a:off x="3859210" y="5243393"/>
            <a:ext cx="1177781" cy="646331"/>
          </a:xfrm>
          <a:prstGeom prst="rect">
            <a:avLst/>
          </a:prstGeom>
          <a:noFill/>
          <a:ln>
            <a:solidFill>
              <a:schemeClr val="tx1"/>
            </a:solidFill>
          </a:ln>
        </p:spPr>
        <p:txBody>
          <a:bodyPr wrap="square" rtlCol="0">
            <a:spAutoFit/>
          </a:bodyPr>
          <a:lstStyle/>
          <a:p>
            <a:pPr algn="ctr" eaLnBrk="1" fontAlgn="auto" hangingPunct="1">
              <a:spcBef>
                <a:spcPts val="0"/>
              </a:spcBef>
              <a:spcAft>
                <a:spcPts val="0"/>
              </a:spcAft>
            </a:pPr>
            <a:r>
              <a:rPr lang="en-US" dirty="0">
                <a:solidFill>
                  <a:prstClr val="black"/>
                </a:solidFill>
                <a:latin typeface="Arial" panose="020B0604020202020204" pitchFamily="34" charset="0"/>
                <a:cs typeface="Arial" panose="020B0604020202020204" pitchFamily="34" charset="0"/>
              </a:rPr>
              <a:t>A* search solution</a:t>
            </a:r>
          </a:p>
        </p:txBody>
      </p:sp>
      <p:sp>
        <p:nvSpPr>
          <p:cNvPr id="21" name="Down Arrow 20">
            <a:extLst>
              <a:ext uri="{FF2B5EF4-FFF2-40B4-BE49-F238E27FC236}">
                <a16:creationId xmlns:a16="http://schemas.microsoft.com/office/drawing/2014/main" id="{86A616D9-5393-5240-B952-503206D6BF3A}"/>
              </a:ext>
            </a:extLst>
          </p:cNvPr>
          <p:cNvSpPr/>
          <p:nvPr/>
        </p:nvSpPr>
        <p:spPr>
          <a:xfrm>
            <a:off x="6237255" y="4736545"/>
            <a:ext cx="192429" cy="4814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53A827F1-5FB4-DA4C-A583-8A5091BDD00E}"/>
              </a:ext>
            </a:extLst>
          </p:cNvPr>
          <p:cNvSpPr txBox="1"/>
          <p:nvPr/>
        </p:nvSpPr>
        <p:spPr>
          <a:xfrm>
            <a:off x="5742721" y="5243392"/>
            <a:ext cx="1177781" cy="646331"/>
          </a:xfrm>
          <a:prstGeom prst="rect">
            <a:avLst/>
          </a:prstGeom>
          <a:noFill/>
          <a:ln>
            <a:solidFill>
              <a:schemeClr val="tx1"/>
            </a:solidFill>
          </a:ln>
        </p:spPr>
        <p:txBody>
          <a:bodyPr wrap="square" rtlCol="0">
            <a:spAutoFit/>
          </a:bodyPr>
          <a:lstStyle/>
          <a:p>
            <a:pPr algn="ctr" eaLnBrk="1" fontAlgn="auto" hangingPunct="1">
              <a:spcBef>
                <a:spcPts val="0"/>
              </a:spcBef>
              <a:spcAft>
                <a:spcPts val="0"/>
              </a:spcAft>
            </a:pPr>
            <a:r>
              <a:rPr lang="en-US" dirty="0">
                <a:solidFill>
                  <a:prstClr val="black"/>
                </a:solidFill>
                <a:latin typeface="Arial" panose="020B0604020202020204" pitchFamily="34" charset="0"/>
                <a:cs typeface="Arial" panose="020B0604020202020204" pitchFamily="34" charset="0"/>
              </a:rPr>
              <a:t>DQN solution</a:t>
            </a:r>
          </a:p>
        </p:txBody>
      </p:sp>
      <p:sp>
        <p:nvSpPr>
          <p:cNvPr id="24" name="TextBox 23">
            <a:extLst>
              <a:ext uri="{FF2B5EF4-FFF2-40B4-BE49-F238E27FC236}">
                <a16:creationId xmlns:a16="http://schemas.microsoft.com/office/drawing/2014/main" id="{EA62E6A9-89F9-CA48-8C5E-2B585FCAACDA}"/>
              </a:ext>
            </a:extLst>
          </p:cNvPr>
          <p:cNvSpPr txBox="1"/>
          <p:nvPr/>
        </p:nvSpPr>
        <p:spPr>
          <a:xfrm>
            <a:off x="3859210" y="5917147"/>
            <a:ext cx="3061292" cy="369332"/>
          </a:xfrm>
          <a:prstGeom prst="rect">
            <a:avLst/>
          </a:prstGeom>
          <a:solidFill>
            <a:schemeClr val="bg1">
              <a:lumMod val="65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rPr>
              <a:t>Solution </a:t>
            </a:r>
            <a:r>
              <a:rPr lang="en-US" kern="0" dirty="0">
                <a:solidFill>
                  <a:prstClr val="black"/>
                </a:solidFill>
                <a:latin typeface="Calibri" panose="020F0502020204030204"/>
              </a:rPr>
              <a:t>E</a:t>
            </a:r>
            <a:r>
              <a:rPr kumimoji="0" lang="en-US" b="0" i="0" u="none" strike="noStrike" kern="0" cap="none" spc="0" normalizeH="0" baseline="0" noProof="0" dirty="0">
                <a:ln>
                  <a:noFill/>
                </a:ln>
                <a:solidFill>
                  <a:prstClr val="black"/>
                </a:solidFill>
                <a:effectLst/>
                <a:uLnTx/>
                <a:uFillTx/>
                <a:latin typeface="Calibri" panose="020F0502020204030204"/>
                <a:ea typeface="+mn-ea"/>
              </a:rPr>
              <a:t>valuation</a:t>
            </a:r>
          </a:p>
        </p:txBody>
      </p:sp>
      <p:sp>
        <p:nvSpPr>
          <p:cNvPr id="25" name="Down Arrow 24">
            <a:extLst>
              <a:ext uri="{FF2B5EF4-FFF2-40B4-BE49-F238E27FC236}">
                <a16:creationId xmlns:a16="http://schemas.microsoft.com/office/drawing/2014/main" id="{F68CE7B3-652E-8948-B25B-49D3E6D674F6}"/>
              </a:ext>
            </a:extLst>
          </p:cNvPr>
          <p:cNvSpPr/>
          <p:nvPr/>
        </p:nvSpPr>
        <p:spPr>
          <a:xfrm>
            <a:off x="5241053" y="1830549"/>
            <a:ext cx="192429" cy="4814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131DD69-40EF-7B49-8B5F-CDB2E1578709}"/>
              </a:ext>
            </a:extLst>
          </p:cNvPr>
          <p:cNvSpPr txBox="1"/>
          <p:nvPr/>
        </p:nvSpPr>
        <p:spPr>
          <a:xfrm>
            <a:off x="4636092" y="1184218"/>
            <a:ext cx="1413661" cy="646331"/>
          </a:xfrm>
          <a:prstGeom prst="rect">
            <a:avLst/>
          </a:prstGeom>
          <a:solidFill>
            <a:schemeClr val="bg1">
              <a:lumMod val="65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rPr>
              <a:t>Problem Sets Generator</a:t>
            </a:r>
          </a:p>
        </p:txBody>
      </p:sp>
      <p:sp>
        <p:nvSpPr>
          <p:cNvPr id="30" name="TextBox 29">
            <a:extLst>
              <a:ext uri="{FF2B5EF4-FFF2-40B4-BE49-F238E27FC236}">
                <a16:creationId xmlns:a16="http://schemas.microsoft.com/office/drawing/2014/main" id="{CF2C7754-06CE-6247-BC38-57368EFB77E4}"/>
              </a:ext>
            </a:extLst>
          </p:cNvPr>
          <p:cNvSpPr txBox="1"/>
          <p:nvPr/>
        </p:nvSpPr>
        <p:spPr>
          <a:xfrm>
            <a:off x="5019772" y="4339084"/>
            <a:ext cx="1080745" cy="307777"/>
          </a:xfrm>
          <a:prstGeom prst="rect">
            <a:avLst/>
          </a:prstGeom>
          <a:noFill/>
        </p:spPr>
        <p:txBody>
          <a:bodyPr wrap="none" rtlCol="0">
            <a:spAutoFit/>
          </a:bodyPr>
          <a:lstStyle/>
          <a:p>
            <a:pPr algn="ctr"/>
            <a:r>
              <a:rPr lang="en-US" sz="1400" dirty="0"/>
              <a:t>Experience</a:t>
            </a:r>
          </a:p>
        </p:txBody>
      </p:sp>
      <p:sp>
        <p:nvSpPr>
          <p:cNvPr id="2" name="TextBox 1">
            <a:extLst>
              <a:ext uri="{FF2B5EF4-FFF2-40B4-BE49-F238E27FC236}">
                <a16:creationId xmlns:a16="http://schemas.microsoft.com/office/drawing/2014/main" id="{58A63944-8A27-DC4D-8449-9BCDB7DC7029}"/>
              </a:ext>
            </a:extLst>
          </p:cNvPr>
          <p:cNvSpPr txBox="1"/>
          <p:nvPr/>
        </p:nvSpPr>
        <p:spPr>
          <a:xfrm>
            <a:off x="8122221" y="1972409"/>
            <a:ext cx="300082" cy="369332"/>
          </a:xfrm>
          <a:prstGeom prst="rect">
            <a:avLst/>
          </a:prstGeom>
          <a:noFill/>
        </p:spPr>
        <p:txBody>
          <a:bodyPr wrap="none" rtlCol="0">
            <a:spAutoFit/>
          </a:bodyPr>
          <a:lstStyle/>
          <a:p>
            <a:r>
              <a:rPr lang="en-US" dirty="0"/>
              <a:t>x</a:t>
            </a:r>
          </a:p>
        </p:txBody>
      </p:sp>
      <p:sp>
        <p:nvSpPr>
          <p:cNvPr id="27" name="TextBox 26">
            <a:extLst>
              <a:ext uri="{FF2B5EF4-FFF2-40B4-BE49-F238E27FC236}">
                <a16:creationId xmlns:a16="http://schemas.microsoft.com/office/drawing/2014/main" id="{D01D7AE0-842A-9B45-990A-16AB58F0E4A9}"/>
              </a:ext>
            </a:extLst>
          </p:cNvPr>
          <p:cNvSpPr txBox="1"/>
          <p:nvPr/>
        </p:nvSpPr>
        <p:spPr>
          <a:xfrm>
            <a:off x="8430433" y="3056627"/>
            <a:ext cx="300082" cy="369332"/>
          </a:xfrm>
          <a:prstGeom prst="rect">
            <a:avLst/>
          </a:prstGeom>
          <a:noFill/>
        </p:spPr>
        <p:txBody>
          <a:bodyPr wrap="none" rtlCol="0">
            <a:spAutoFit/>
          </a:bodyPr>
          <a:lstStyle/>
          <a:p>
            <a:r>
              <a:rPr lang="en-US" dirty="0"/>
              <a:t>x</a:t>
            </a:r>
          </a:p>
        </p:txBody>
      </p:sp>
      <p:sp>
        <p:nvSpPr>
          <p:cNvPr id="29" name="TextBox 28">
            <a:extLst>
              <a:ext uri="{FF2B5EF4-FFF2-40B4-BE49-F238E27FC236}">
                <a16:creationId xmlns:a16="http://schemas.microsoft.com/office/drawing/2014/main" id="{EA3B3207-1CAF-8640-990D-78C318640D3B}"/>
              </a:ext>
            </a:extLst>
          </p:cNvPr>
          <p:cNvSpPr txBox="1"/>
          <p:nvPr/>
        </p:nvSpPr>
        <p:spPr>
          <a:xfrm>
            <a:off x="7822139" y="2777430"/>
            <a:ext cx="30008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0152378C-9133-7B4C-B70E-E7A012DF3A14}"/>
              </a:ext>
            </a:extLst>
          </p:cNvPr>
          <p:cNvSpPr txBox="1"/>
          <p:nvPr/>
        </p:nvSpPr>
        <p:spPr>
          <a:xfrm>
            <a:off x="8544223" y="2364011"/>
            <a:ext cx="300082" cy="369332"/>
          </a:xfrm>
          <a:prstGeom prst="rect">
            <a:avLst/>
          </a:prstGeom>
          <a:noFill/>
        </p:spPr>
        <p:txBody>
          <a:bodyPr wrap="none" rtlCol="0">
            <a:spAutoFit/>
          </a:bodyPr>
          <a:lstStyle/>
          <a:p>
            <a:r>
              <a:rPr lang="en-US" dirty="0"/>
              <a:t>x</a:t>
            </a:r>
          </a:p>
        </p:txBody>
      </p:sp>
      <p:sp>
        <p:nvSpPr>
          <p:cNvPr id="3" name="Rectangle 2">
            <a:extLst>
              <a:ext uri="{FF2B5EF4-FFF2-40B4-BE49-F238E27FC236}">
                <a16:creationId xmlns:a16="http://schemas.microsoft.com/office/drawing/2014/main" id="{4EA7CB28-F840-F54F-9610-F0CF1A244CDF}"/>
              </a:ext>
            </a:extLst>
          </p:cNvPr>
          <p:cNvSpPr/>
          <p:nvPr/>
        </p:nvSpPr>
        <p:spPr bwMode="auto">
          <a:xfrm>
            <a:off x="7612412" y="1761623"/>
            <a:ext cx="1887065" cy="1887065"/>
          </a:xfrm>
          <a:prstGeom prst="rect">
            <a:avLst/>
          </a:prstGeom>
          <a:solidFill>
            <a:srgbClr val="00B0F0">
              <a:alpha val="27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34" name="Rectangle 33">
            <a:extLst>
              <a:ext uri="{FF2B5EF4-FFF2-40B4-BE49-F238E27FC236}">
                <a16:creationId xmlns:a16="http://schemas.microsoft.com/office/drawing/2014/main" id="{0EA7A7AB-76A1-3540-AF75-583A7187649B}"/>
              </a:ext>
            </a:extLst>
          </p:cNvPr>
          <p:cNvSpPr/>
          <p:nvPr/>
        </p:nvSpPr>
        <p:spPr bwMode="auto">
          <a:xfrm>
            <a:off x="9866412" y="1778516"/>
            <a:ext cx="1887064" cy="1887064"/>
          </a:xfrm>
          <a:prstGeom prst="rect">
            <a:avLst/>
          </a:prstGeom>
          <a:solidFill>
            <a:srgbClr val="00B0F0">
              <a:alpha val="27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37" name="TextBox 36">
            <a:extLst>
              <a:ext uri="{FF2B5EF4-FFF2-40B4-BE49-F238E27FC236}">
                <a16:creationId xmlns:a16="http://schemas.microsoft.com/office/drawing/2014/main" id="{420B5C61-FF59-7D4B-ABBF-D4D50A68F4CB}"/>
              </a:ext>
            </a:extLst>
          </p:cNvPr>
          <p:cNvSpPr txBox="1"/>
          <p:nvPr/>
        </p:nvSpPr>
        <p:spPr>
          <a:xfrm>
            <a:off x="10573665" y="1836415"/>
            <a:ext cx="300082" cy="369332"/>
          </a:xfrm>
          <a:prstGeom prst="rect">
            <a:avLst/>
          </a:prstGeom>
          <a:noFill/>
        </p:spPr>
        <p:txBody>
          <a:bodyPr wrap="none" rtlCol="0">
            <a:spAutoFit/>
          </a:bodyPr>
          <a:lstStyle/>
          <a:p>
            <a:r>
              <a:rPr lang="en-US" dirty="0"/>
              <a:t>x</a:t>
            </a:r>
          </a:p>
        </p:txBody>
      </p:sp>
      <p:sp>
        <p:nvSpPr>
          <p:cNvPr id="38" name="TextBox 37">
            <a:extLst>
              <a:ext uri="{FF2B5EF4-FFF2-40B4-BE49-F238E27FC236}">
                <a16:creationId xmlns:a16="http://schemas.microsoft.com/office/drawing/2014/main" id="{42E9922B-75E2-7141-BD8D-1647FC44FFB1}"/>
              </a:ext>
            </a:extLst>
          </p:cNvPr>
          <p:cNvSpPr txBox="1"/>
          <p:nvPr/>
        </p:nvSpPr>
        <p:spPr>
          <a:xfrm>
            <a:off x="10881877" y="2920633"/>
            <a:ext cx="300082" cy="369332"/>
          </a:xfrm>
          <a:prstGeom prst="rect">
            <a:avLst/>
          </a:prstGeom>
          <a:noFill/>
        </p:spPr>
        <p:txBody>
          <a:bodyPr wrap="none" rtlCol="0">
            <a:spAutoFit/>
          </a:bodyPr>
          <a:lstStyle/>
          <a:p>
            <a:r>
              <a:rPr lang="en-US" dirty="0"/>
              <a:t>x</a:t>
            </a:r>
          </a:p>
        </p:txBody>
      </p:sp>
      <p:sp>
        <p:nvSpPr>
          <p:cNvPr id="39" name="TextBox 38">
            <a:extLst>
              <a:ext uri="{FF2B5EF4-FFF2-40B4-BE49-F238E27FC236}">
                <a16:creationId xmlns:a16="http://schemas.microsoft.com/office/drawing/2014/main" id="{69278C62-A4DF-0B40-BEAE-F9BB03655B53}"/>
              </a:ext>
            </a:extLst>
          </p:cNvPr>
          <p:cNvSpPr txBox="1"/>
          <p:nvPr/>
        </p:nvSpPr>
        <p:spPr>
          <a:xfrm>
            <a:off x="10273583" y="2641436"/>
            <a:ext cx="300082" cy="369332"/>
          </a:xfrm>
          <a:prstGeom prst="rect">
            <a:avLst/>
          </a:prstGeom>
          <a:noFill/>
        </p:spPr>
        <p:txBody>
          <a:bodyPr wrap="none" rtlCol="0">
            <a:spAutoFit/>
          </a:bodyPr>
          <a:lstStyle/>
          <a:p>
            <a:r>
              <a:rPr lang="en-US" dirty="0"/>
              <a:t>x</a:t>
            </a:r>
          </a:p>
        </p:txBody>
      </p:sp>
      <p:sp>
        <p:nvSpPr>
          <p:cNvPr id="40" name="TextBox 39">
            <a:extLst>
              <a:ext uri="{FF2B5EF4-FFF2-40B4-BE49-F238E27FC236}">
                <a16:creationId xmlns:a16="http://schemas.microsoft.com/office/drawing/2014/main" id="{D761C90A-54AD-204D-88E1-26D7891202D6}"/>
              </a:ext>
            </a:extLst>
          </p:cNvPr>
          <p:cNvSpPr txBox="1"/>
          <p:nvPr/>
        </p:nvSpPr>
        <p:spPr>
          <a:xfrm>
            <a:off x="10995667" y="2228017"/>
            <a:ext cx="300082" cy="369332"/>
          </a:xfrm>
          <a:prstGeom prst="rect">
            <a:avLst/>
          </a:prstGeom>
          <a:noFill/>
        </p:spPr>
        <p:txBody>
          <a:bodyPr wrap="none" rtlCol="0">
            <a:spAutoFit/>
          </a:bodyPr>
          <a:lstStyle/>
          <a:p>
            <a:r>
              <a:rPr lang="en-US" dirty="0"/>
              <a:t>x</a:t>
            </a:r>
          </a:p>
        </p:txBody>
      </p:sp>
      <p:sp>
        <p:nvSpPr>
          <p:cNvPr id="4" name="Freeform 3">
            <a:extLst>
              <a:ext uri="{FF2B5EF4-FFF2-40B4-BE49-F238E27FC236}">
                <a16:creationId xmlns:a16="http://schemas.microsoft.com/office/drawing/2014/main" id="{0FEEA421-EF3E-B040-A051-AAD940CA3A02}"/>
              </a:ext>
            </a:extLst>
          </p:cNvPr>
          <p:cNvSpPr/>
          <p:nvPr/>
        </p:nvSpPr>
        <p:spPr bwMode="auto">
          <a:xfrm>
            <a:off x="10711999" y="1987331"/>
            <a:ext cx="609600" cy="472558"/>
          </a:xfrm>
          <a:custGeom>
            <a:avLst/>
            <a:gdLst>
              <a:gd name="connsiteX0" fmla="*/ 0 w 609600"/>
              <a:gd name="connsiteY0" fmla="*/ 106680 h 472558"/>
              <a:gd name="connsiteX1" fmla="*/ 167640 w 609600"/>
              <a:gd name="connsiteY1" fmla="*/ 45720 h 472558"/>
              <a:gd name="connsiteX2" fmla="*/ 213360 w 609600"/>
              <a:gd name="connsiteY2" fmla="*/ 30480 h 472558"/>
              <a:gd name="connsiteX3" fmla="*/ 259080 w 609600"/>
              <a:gd name="connsiteY3" fmla="*/ 15240 h 472558"/>
              <a:gd name="connsiteX4" fmla="*/ 350520 w 609600"/>
              <a:gd name="connsiteY4" fmla="*/ 0 h 472558"/>
              <a:gd name="connsiteX5" fmla="*/ 441960 w 609600"/>
              <a:gd name="connsiteY5" fmla="*/ 15240 h 472558"/>
              <a:gd name="connsiteX6" fmla="*/ 548640 w 609600"/>
              <a:gd name="connsiteY6" fmla="*/ 45720 h 472558"/>
              <a:gd name="connsiteX7" fmla="*/ 579120 w 609600"/>
              <a:gd name="connsiteY7" fmla="*/ 91440 h 472558"/>
              <a:gd name="connsiteX8" fmla="*/ 609600 w 609600"/>
              <a:gd name="connsiteY8" fmla="*/ 182880 h 472558"/>
              <a:gd name="connsiteX9" fmla="*/ 563880 w 609600"/>
              <a:gd name="connsiteY9" fmla="*/ 365760 h 472558"/>
              <a:gd name="connsiteX10" fmla="*/ 518160 w 609600"/>
              <a:gd name="connsiteY10" fmla="*/ 411480 h 472558"/>
              <a:gd name="connsiteX11" fmla="*/ 396240 w 609600"/>
              <a:gd name="connsiteY11" fmla="*/ 472440 h 47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472558">
                <a:moveTo>
                  <a:pt x="0" y="106680"/>
                </a:moveTo>
                <a:cubicBezTo>
                  <a:pt x="106031" y="64268"/>
                  <a:pt x="50247" y="84851"/>
                  <a:pt x="167640" y="45720"/>
                </a:cubicBezTo>
                <a:lnTo>
                  <a:pt x="213360" y="30480"/>
                </a:lnTo>
                <a:cubicBezTo>
                  <a:pt x="228600" y="25400"/>
                  <a:pt x="243234" y="17881"/>
                  <a:pt x="259080" y="15240"/>
                </a:cubicBezTo>
                <a:lnTo>
                  <a:pt x="350520" y="0"/>
                </a:lnTo>
                <a:cubicBezTo>
                  <a:pt x="381000" y="5080"/>
                  <a:pt x="411660" y="9180"/>
                  <a:pt x="441960" y="15240"/>
                </a:cubicBezTo>
                <a:cubicBezTo>
                  <a:pt x="489800" y="24808"/>
                  <a:pt x="505065" y="31195"/>
                  <a:pt x="548640" y="45720"/>
                </a:cubicBezTo>
                <a:cubicBezTo>
                  <a:pt x="558800" y="60960"/>
                  <a:pt x="571681" y="74702"/>
                  <a:pt x="579120" y="91440"/>
                </a:cubicBezTo>
                <a:cubicBezTo>
                  <a:pt x="592169" y="120800"/>
                  <a:pt x="609600" y="182880"/>
                  <a:pt x="609600" y="182880"/>
                </a:cubicBezTo>
                <a:cubicBezTo>
                  <a:pt x="604563" y="213101"/>
                  <a:pt x="588031" y="341609"/>
                  <a:pt x="563880" y="365760"/>
                </a:cubicBezTo>
                <a:cubicBezTo>
                  <a:pt x="548640" y="381000"/>
                  <a:pt x="535173" y="398248"/>
                  <a:pt x="518160" y="411480"/>
                </a:cubicBezTo>
                <a:cubicBezTo>
                  <a:pt x="432537" y="478076"/>
                  <a:pt x="459394" y="472440"/>
                  <a:pt x="396240" y="472440"/>
                </a:cubicBez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 name="Freeform 6">
            <a:extLst>
              <a:ext uri="{FF2B5EF4-FFF2-40B4-BE49-F238E27FC236}">
                <a16:creationId xmlns:a16="http://schemas.microsoft.com/office/drawing/2014/main" id="{7291198B-1074-544A-9EEC-8FFBCB505ACA}"/>
              </a:ext>
            </a:extLst>
          </p:cNvPr>
          <p:cNvSpPr/>
          <p:nvPr/>
        </p:nvSpPr>
        <p:spPr bwMode="auto">
          <a:xfrm>
            <a:off x="10407199" y="2886491"/>
            <a:ext cx="579120" cy="579120"/>
          </a:xfrm>
          <a:custGeom>
            <a:avLst/>
            <a:gdLst>
              <a:gd name="connsiteX0" fmla="*/ 0 w 579120"/>
              <a:gd name="connsiteY0" fmla="*/ 0 h 579120"/>
              <a:gd name="connsiteX1" fmla="*/ 15240 w 579120"/>
              <a:gd name="connsiteY1" fmla="*/ 441960 h 579120"/>
              <a:gd name="connsiteX2" fmla="*/ 76200 w 579120"/>
              <a:gd name="connsiteY2" fmla="*/ 472440 h 579120"/>
              <a:gd name="connsiteX3" fmla="*/ 259080 w 579120"/>
              <a:gd name="connsiteY3" fmla="*/ 563880 h 579120"/>
              <a:gd name="connsiteX4" fmla="*/ 304800 w 579120"/>
              <a:gd name="connsiteY4" fmla="*/ 579120 h 579120"/>
              <a:gd name="connsiteX5" fmla="*/ 411480 w 579120"/>
              <a:gd name="connsiteY5" fmla="*/ 548640 h 579120"/>
              <a:gd name="connsiteX6" fmla="*/ 457200 w 579120"/>
              <a:gd name="connsiteY6" fmla="*/ 533400 h 579120"/>
              <a:gd name="connsiteX7" fmla="*/ 502920 w 579120"/>
              <a:gd name="connsiteY7" fmla="*/ 381000 h 579120"/>
              <a:gd name="connsiteX8" fmla="*/ 518160 w 579120"/>
              <a:gd name="connsiteY8" fmla="*/ 335280 h 579120"/>
              <a:gd name="connsiteX9" fmla="*/ 579120 w 579120"/>
              <a:gd name="connsiteY9" fmla="*/ 274320 h 5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120" h="579120">
                <a:moveTo>
                  <a:pt x="0" y="0"/>
                </a:moveTo>
                <a:cubicBezTo>
                  <a:pt x="5080" y="147320"/>
                  <a:pt x="-8232" y="296433"/>
                  <a:pt x="15240" y="441960"/>
                </a:cubicBezTo>
                <a:cubicBezTo>
                  <a:pt x="18858" y="464389"/>
                  <a:pt x="56719" y="460751"/>
                  <a:pt x="76200" y="472440"/>
                </a:cubicBezTo>
                <a:cubicBezTo>
                  <a:pt x="223916" y="561070"/>
                  <a:pt x="106976" y="513179"/>
                  <a:pt x="259080" y="563880"/>
                </a:cubicBezTo>
                <a:lnTo>
                  <a:pt x="304800" y="579120"/>
                </a:lnTo>
                <a:cubicBezTo>
                  <a:pt x="414421" y="542580"/>
                  <a:pt x="277527" y="586912"/>
                  <a:pt x="411480" y="548640"/>
                </a:cubicBezTo>
                <a:cubicBezTo>
                  <a:pt x="426926" y="544227"/>
                  <a:pt x="441960" y="538480"/>
                  <a:pt x="457200" y="533400"/>
                </a:cubicBezTo>
                <a:cubicBezTo>
                  <a:pt x="529634" y="316099"/>
                  <a:pt x="456855" y="542227"/>
                  <a:pt x="502920" y="381000"/>
                </a:cubicBezTo>
                <a:cubicBezTo>
                  <a:pt x="507333" y="365554"/>
                  <a:pt x="508125" y="347824"/>
                  <a:pt x="518160" y="335280"/>
                </a:cubicBezTo>
                <a:cubicBezTo>
                  <a:pt x="616243" y="212677"/>
                  <a:pt x="529076" y="374407"/>
                  <a:pt x="579120" y="274320"/>
                </a:cubicBez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 name="Freeform 16">
            <a:extLst>
              <a:ext uri="{FF2B5EF4-FFF2-40B4-BE49-F238E27FC236}">
                <a16:creationId xmlns:a16="http://schemas.microsoft.com/office/drawing/2014/main" id="{E1BC0FB1-C798-7344-80F9-D724C58D073C}"/>
              </a:ext>
            </a:extLst>
          </p:cNvPr>
          <p:cNvSpPr/>
          <p:nvPr/>
        </p:nvSpPr>
        <p:spPr bwMode="auto">
          <a:xfrm>
            <a:off x="10239559" y="2490251"/>
            <a:ext cx="822960" cy="365760"/>
          </a:xfrm>
          <a:custGeom>
            <a:avLst/>
            <a:gdLst>
              <a:gd name="connsiteX0" fmla="*/ 822960 w 822960"/>
              <a:gd name="connsiteY0" fmla="*/ 0 h 365760"/>
              <a:gd name="connsiteX1" fmla="*/ 182880 w 822960"/>
              <a:gd name="connsiteY1" fmla="*/ 15240 h 365760"/>
              <a:gd name="connsiteX2" fmla="*/ 91440 w 822960"/>
              <a:gd name="connsiteY2" fmla="*/ 60960 h 365760"/>
              <a:gd name="connsiteX3" fmla="*/ 45720 w 822960"/>
              <a:gd name="connsiteY3" fmla="*/ 76200 h 365760"/>
              <a:gd name="connsiteX4" fmla="*/ 0 w 822960"/>
              <a:gd name="connsiteY4" fmla="*/ 167640 h 365760"/>
              <a:gd name="connsiteX5" fmla="*/ 15240 w 822960"/>
              <a:gd name="connsiteY5" fmla="*/ 228600 h 365760"/>
              <a:gd name="connsiteX6" fmla="*/ 30480 w 822960"/>
              <a:gd name="connsiteY6" fmla="*/ 274320 h 365760"/>
              <a:gd name="connsiteX7" fmla="*/ 91440 w 822960"/>
              <a:gd name="connsiteY7" fmla="*/ 365760 h 365760"/>
              <a:gd name="connsiteX8" fmla="*/ 152400 w 822960"/>
              <a:gd name="connsiteY8" fmla="*/ 35052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 h="365760">
                <a:moveTo>
                  <a:pt x="822960" y="0"/>
                </a:moveTo>
                <a:cubicBezTo>
                  <a:pt x="609600" y="5080"/>
                  <a:pt x="396090" y="5764"/>
                  <a:pt x="182880" y="15240"/>
                </a:cubicBezTo>
                <a:cubicBezTo>
                  <a:pt x="140837" y="17109"/>
                  <a:pt x="126522" y="43419"/>
                  <a:pt x="91440" y="60960"/>
                </a:cubicBezTo>
                <a:cubicBezTo>
                  <a:pt x="77072" y="68144"/>
                  <a:pt x="60960" y="71120"/>
                  <a:pt x="45720" y="76200"/>
                </a:cubicBezTo>
                <a:cubicBezTo>
                  <a:pt x="30309" y="99316"/>
                  <a:pt x="0" y="136092"/>
                  <a:pt x="0" y="167640"/>
                </a:cubicBezTo>
                <a:cubicBezTo>
                  <a:pt x="0" y="188585"/>
                  <a:pt x="9486" y="208461"/>
                  <a:pt x="15240" y="228600"/>
                </a:cubicBezTo>
                <a:cubicBezTo>
                  <a:pt x="19653" y="244046"/>
                  <a:pt x="22678" y="260277"/>
                  <a:pt x="30480" y="274320"/>
                </a:cubicBezTo>
                <a:cubicBezTo>
                  <a:pt x="48270" y="306342"/>
                  <a:pt x="91440" y="365760"/>
                  <a:pt x="91440" y="365760"/>
                </a:cubicBezTo>
                <a:cubicBezTo>
                  <a:pt x="141979" y="348914"/>
                  <a:pt x="121096" y="350520"/>
                  <a:pt x="152400" y="350520"/>
                </a:cubicBez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1" name="Rectangle 40">
            <a:extLst>
              <a:ext uri="{FF2B5EF4-FFF2-40B4-BE49-F238E27FC236}">
                <a16:creationId xmlns:a16="http://schemas.microsoft.com/office/drawing/2014/main" id="{35392BE9-EC2D-1343-99E4-0996886A8A80}"/>
              </a:ext>
            </a:extLst>
          </p:cNvPr>
          <p:cNvSpPr/>
          <p:nvPr/>
        </p:nvSpPr>
        <p:spPr>
          <a:xfrm>
            <a:off x="7383898" y="3648688"/>
            <a:ext cx="2393151" cy="338554"/>
          </a:xfrm>
          <a:prstGeom prst="rect">
            <a:avLst/>
          </a:prstGeom>
        </p:spPr>
        <p:txBody>
          <a:bodyPr wrap="square">
            <a:spAutoFit/>
          </a:bodyPr>
          <a:lstStyle/>
          <a:p>
            <a:pPr algn="ctr"/>
            <a:r>
              <a:rPr lang="en-US" sz="1600" b="1" dirty="0">
                <a:solidFill>
                  <a:srgbClr val="7030A0"/>
                </a:solidFill>
              </a:rPr>
              <a:t>Multi-pins in one net</a:t>
            </a:r>
          </a:p>
        </p:txBody>
      </p:sp>
      <p:sp>
        <p:nvSpPr>
          <p:cNvPr id="42" name="Rectangle 41">
            <a:extLst>
              <a:ext uri="{FF2B5EF4-FFF2-40B4-BE49-F238E27FC236}">
                <a16:creationId xmlns:a16="http://schemas.microsoft.com/office/drawing/2014/main" id="{61C11209-7743-0444-95D8-1148A5828ACF}"/>
              </a:ext>
            </a:extLst>
          </p:cNvPr>
          <p:cNvSpPr/>
          <p:nvPr/>
        </p:nvSpPr>
        <p:spPr>
          <a:xfrm>
            <a:off x="9613368" y="3654432"/>
            <a:ext cx="2393151" cy="338554"/>
          </a:xfrm>
          <a:prstGeom prst="rect">
            <a:avLst/>
          </a:prstGeom>
        </p:spPr>
        <p:txBody>
          <a:bodyPr wrap="square">
            <a:spAutoFit/>
          </a:bodyPr>
          <a:lstStyle/>
          <a:p>
            <a:pPr algn="ctr"/>
            <a:r>
              <a:rPr lang="en-US" sz="1600" b="1" dirty="0">
                <a:solidFill>
                  <a:srgbClr val="7030A0"/>
                </a:solidFill>
              </a:rPr>
              <a:t>A set of two-pins</a:t>
            </a:r>
          </a:p>
        </p:txBody>
      </p:sp>
      <p:cxnSp>
        <p:nvCxnSpPr>
          <p:cNvPr id="45" name="Straight Arrow Connector 44">
            <a:extLst>
              <a:ext uri="{FF2B5EF4-FFF2-40B4-BE49-F238E27FC236}">
                <a16:creationId xmlns:a16="http://schemas.microsoft.com/office/drawing/2014/main" id="{4138D5EB-B7A8-554F-84C9-9330E04D6F12}"/>
              </a:ext>
            </a:extLst>
          </p:cNvPr>
          <p:cNvCxnSpPr>
            <a:cxnSpLocks/>
          </p:cNvCxnSpPr>
          <p:nvPr/>
        </p:nvCxnSpPr>
        <p:spPr bwMode="auto">
          <a:xfrm flipH="1" flipV="1">
            <a:off x="6630016" y="3451529"/>
            <a:ext cx="765121"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47" name="TextBox 46">
            <a:extLst>
              <a:ext uri="{FF2B5EF4-FFF2-40B4-BE49-F238E27FC236}">
                <a16:creationId xmlns:a16="http://schemas.microsoft.com/office/drawing/2014/main" id="{3390FC4A-E1D5-3741-A4C7-EF9CF7469587}"/>
              </a:ext>
            </a:extLst>
          </p:cNvPr>
          <p:cNvSpPr txBox="1"/>
          <p:nvPr/>
        </p:nvSpPr>
        <p:spPr>
          <a:xfrm>
            <a:off x="1971268" y="4747305"/>
            <a:ext cx="300082" cy="369332"/>
          </a:xfrm>
          <a:prstGeom prst="rect">
            <a:avLst/>
          </a:prstGeom>
          <a:noFill/>
        </p:spPr>
        <p:txBody>
          <a:bodyPr wrap="none" rtlCol="0">
            <a:spAutoFit/>
          </a:bodyPr>
          <a:lstStyle/>
          <a:p>
            <a:r>
              <a:rPr lang="en-US" dirty="0"/>
              <a:t>x</a:t>
            </a:r>
          </a:p>
        </p:txBody>
      </p:sp>
      <p:sp>
        <p:nvSpPr>
          <p:cNvPr id="48" name="TextBox 47">
            <a:extLst>
              <a:ext uri="{FF2B5EF4-FFF2-40B4-BE49-F238E27FC236}">
                <a16:creationId xmlns:a16="http://schemas.microsoft.com/office/drawing/2014/main" id="{223F9B72-33F2-AB4C-985F-EF7A74CE377A}"/>
              </a:ext>
            </a:extLst>
          </p:cNvPr>
          <p:cNvSpPr txBox="1"/>
          <p:nvPr/>
        </p:nvSpPr>
        <p:spPr>
          <a:xfrm>
            <a:off x="2279480" y="5831523"/>
            <a:ext cx="300082" cy="369332"/>
          </a:xfrm>
          <a:prstGeom prst="rect">
            <a:avLst/>
          </a:prstGeom>
          <a:noFill/>
        </p:spPr>
        <p:txBody>
          <a:bodyPr wrap="none" rtlCol="0">
            <a:spAutoFit/>
          </a:bodyPr>
          <a:lstStyle/>
          <a:p>
            <a:r>
              <a:rPr lang="en-US" dirty="0"/>
              <a:t>x</a:t>
            </a:r>
          </a:p>
        </p:txBody>
      </p:sp>
      <p:sp>
        <p:nvSpPr>
          <p:cNvPr id="49" name="TextBox 48">
            <a:extLst>
              <a:ext uri="{FF2B5EF4-FFF2-40B4-BE49-F238E27FC236}">
                <a16:creationId xmlns:a16="http://schemas.microsoft.com/office/drawing/2014/main" id="{E9317651-4E82-9A4C-88D2-91907B878A4A}"/>
              </a:ext>
            </a:extLst>
          </p:cNvPr>
          <p:cNvSpPr txBox="1"/>
          <p:nvPr/>
        </p:nvSpPr>
        <p:spPr>
          <a:xfrm>
            <a:off x="1671186" y="5552326"/>
            <a:ext cx="300082" cy="369332"/>
          </a:xfrm>
          <a:prstGeom prst="rect">
            <a:avLst/>
          </a:prstGeom>
          <a:noFill/>
        </p:spPr>
        <p:txBody>
          <a:bodyPr wrap="none" rtlCol="0">
            <a:spAutoFit/>
          </a:bodyPr>
          <a:lstStyle/>
          <a:p>
            <a:r>
              <a:rPr lang="en-US" dirty="0"/>
              <a:t>x</a:t>
            </a:r>
          </a:p>
        </p:txBody>
      </p:sp>
      <p:sp>
        <p:nvSpPr>
          <p:cNvPr id="50" name="TextBox 49">
            <a:extLst>
              <a:ext uri="{FF2B5EF4-FFF2-40B4-BE49-F238E27FC236}">
                <a16:creationId xmlns:a16="http://schemas.microsoft.com/office/drawing/2014/main" id="{8F46F0D8-0857-6B42-B9FE-9E25BDA41C57}"/>
              </a:ext>
            </a:extLst>
          </p:cNvPr>
          <p:cNvSpPr txBox="1"/>
          <p:nvPr/>
        </p:nvSpPr>
        <p:spPr>
          <a:xfrm>
            <a:off x="2422540" y="5095849"/>
            <a:ext cx="300082" cy="369332"/>
          </a:xfrm>
          <a:prstGeom prst="rect">
            <a:avLst/>
          </a:prstGeom>
          <a:noFill/>
        </p:spPr>
        <p:txBody>
          <a:bodyPr wrap="none" rtlCol="0">
            <a:spAutoFit/>
          </a:bodyPr>
          <a:lstStyle/>
          <a:p>
            <a:r>
              <a:rPr lang="en-US" dirty="0"/>
              <a:t>x</a:t>
            </a:r>
          </a:p>
        </p:txBody>
      </p:sp>
      <p:sp>
        <p:nvSpPr>
          <p:cNvPr id="51" name="Rectangle 50">
            <a:extLst>
              <a:ext uri="{FF2B5EF4-FFF2-40B4-BE49-F238E27FC236}">
                <a16:creationId xmlns:a16="http://schemas.microsoft.com/office/drawing/2014/main" id="{4A4A0E14-1033-254F-B31F-6692116F4790}"/>
              </a:ext>
            </a:extLst>
          </p:cNvPr>
          <p:cNvSpPr/>
          <p:nvPr/>
        </p:nvSpPr>
        <p:spPr bwMode="auto">
          <a:xfrm>
            <a:off x="1077260" y="4555514"/>
            <a:ext cx="1887065" cy="1887065"/>
          </a:xfrm>
          <a:prstGeom prst="rect">
            <a:avLst/>
          </a:prstGeom>
          <a:solidFill>
            <a:srgbClr val="00B0F0">
              <a:alpha val="27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cxnSp>
        <p:nvCxnSpPr>
          <p:cNvPr id="53" name="Straight Connector 52">
            <a:extLst>
              <a:ext uri="{FF2B5EF4-FFF2-40B4-BE49-F238E27FC236}">
                <a16:creationId xmlns:a16="http://schemas.microsoft.com/office/drawing/2014/main" id="{8C61A53D-B81E-3C48-9BAF-0BCEA47DD60F}"/>
              </a:ext>
            </a:extLst>
          </p:cNvPr>
          <p:cNvCxnSpPr>
            <a:cxnSpLocks/>
          </p:cNvCxnSpPr>
          <p:nvPr/>
        </p:nvCxnSpPr>
        <p:spPr bwMode="auto">
          <a:xfrm>
            <a:off x="2121309" y="4931971"/>
            <a:ext cx="0" cy="39160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A857F34F-659D-904F-9087-149893536BAE}"/>
              </a:ext>
            </a:extLst>
          </p:cNvPr>
          <p:cNvCxnSpPr>
            <a:cxnSpLocks/>
          </p:cNvCxnSpPr>
          <p:nvPr/>
        </p:nvCxnSpPr>
        <p:spPr bwMode="auto">
          <a:xfrm flipH="1">
            <a:off x="2151790" y="5323573"/>
            <a:ext cx="422001"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E5054A71-6EB9-9E45-A3C8-120FFCC26D01}"/>
              </a:ext>
            </a:extLst>
          </p:cNvPr>
          <p:cNvCxnSpPr>
            <a:cxnSpLocks/>
          </p:cNvCxnSpPr>
          <p:nvPr/>
        </p:nvCxnSpPr>
        <p:spPr bwMode="auto">
          <a:xfrm flipH="1">
            <a:off x="1294267" y="5323573"/>
            <a:ext cx="882009"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87E4E611-822F-D144-B8C9-FE06B0B23A81}"/>
              </a:ext>
            </a:extLst>
          </p:cNvPr>
          <p:cNvCxnSpPr>
            <a:cxnSpLocks/>
          </p:cNvCxnSpPr>
          <p:nvPr/>
        </p:nvCxnSpPr>
        <p:spPr bwMode="auto">
          <a:xfrm>
            <a:off x="1294267" y="5323573"/>
            <a:ext cx="0" cy="46428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BD8F2B98-EADA-DB48-A63C-28D5DEAA7D08}"/>
              </a:ext>
            </a:extLst>
          </p:cNvPr>
          <p:cNvCxnSpPr>
            <a:cxnSpLocks/>
          </p:cNvCxnSpPr>
          <p:nvPr/>
        </p:nvCxnSpPr>
        <p:spPr bwMode="auto">
          <a:xfrm flipH="1">
            <a:off x="1294269" y="5787856"/>
            <a:ext cx="569752" cy="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2B42FFAF-76F2-5240-813C-8692CA299250}"/>
              </a:ext>
            </a:extLst>
          </p:cNvPr>
          <p:cNvCxnSpPr>
            <a:cxnSpLocks/>
          </p:cNvCxnSpPr>
          <p:nvPr/>
        </p:nvCxnSpPr>
        <p:spPr bwMode="auto">
          <a:xfrm flipH="1" flipV="1">
            <a:off x="1864021" y="5783380"/>
            <a:ext cx="977233" cy="12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A2A4CE91-BCA7-7748-8209-391EF0F54B49}"/>
              </a:ext>
            </a:extLst>
          </p:cNvPr>
          <p:cNvCxnSpPr>
            <a:cxnSpLocks/>
          </p:cNvCxnSpPr>
          <p:nvPr/>
        </p:nvCxnSpPr>
        <p:spPr bwMode="auto">
          <a:xfrm>
            <a:off x="2841254" y="5789447"/>
            <a:ext cx="0" cy="257914"/>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9FC3F76-68C8-6141-84DF-8FE110A6E320}"/>
              </a:ext>
            </a:extLst>
          </p:cNvPr>
          <p:cNvCxnSpPr>
            <a:cxnSpLocks/>
          </p:cNvCxnSpPr>
          <p:nvPr/>
        </p:nvCxnSpPr>
        <p:spPr bwMode="auto">
          <a:xfrm flipH="1">
            <a:off x="2411554" y="6039340"/>
            <a:ext cx="429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75" name="TextBox 74">
            <a:extLst>
              <a:ext uri="{FF2B5EF4-FFF2-40B4-BE49-F238E27FC236}">
                <a16:creationId xmlns:a16="http://schemas.microsoft.com/office/drawing/2014/main" id="{D8ABA866-19B2-8C40-AD5A-D32B8E7CFDBD}"/>
              </a:ext>
            </a:extLst>
          </p:cNvPr>
          <p:cNvSpPr txBox="1"/>
          <p:nvPr/>
        </p:nvSpPr>
        <p:spPr>
          <a:xfrm>
            <a:off x="1346605" y="4939659"/>
            <a:ext cx="300082" cy="369332"/>
          </a:xfrm>
          <a:prstGeom prst="rect">
            <a:avLst/>
          </a:prstGeom>
          <a:noFill/>
        </p:spPr>
        <p:txBody>
          <a:bodyPr wrap="none" rtlCol="0">
            <a:spAutoFit/>
          </a:bodyPr>
          <a:lstStyle/>
          <a:p>
            <a:r>
              <a:rPr lang="en-US" dirty="0">
                <a:solidFill>
                  <a:srgbClr val="FF0000"/>
                </a:solidFill>
              </a:rPr>
              <a:t>x</a:t>
            </a:r>
          </a:p>
        </p:txBody>
      </p:sp>
      <p:sp>
        <p:nvSpPr>
          <p:cNvPr id="76" name="TextBox 75">
            <a:extLst>
              <a:ext uri="{FF2B5EF4-FFF2-40B4-BE49-F238E27FC236}">
                <a16:creationId xmlns:a16="http://schemas.microsoft.com/office/drawing/2014/main" id="{9431312F-C4DB-9446-B38C-3A3E58B6669F}"/>
              </a:ext>
            </a:extLst>
          </p:cNvPr>
          <p:cNvSpPr txBox="1"/>
          <p:nvPr/>
        </p:nvSpPr>
        <p:spPr>
          <a:xfrm>
            <a:off x="2202596" y="5412689"/>
            <a:ext cx="300082" cy="369332"/>
          </a:xfrm>
          <a:prstGeom prst="rect">
            <a:avLst/>
          </a:prstGeom>
          <a:noFill/>
        </p:spPr>
        <p:txBody>
          <a:bodyPr wrap="none" rtlCol="0">
            <a:spAutoFit/>
          </a:bodyPr>
          <a:lstStyle/>
          <a:p>
            <a:r>
              <a:rPr lang="en-US" dirty="0">
                <a:solidFill>
                  <a:srgbClr val="FF0000"/>
                </a:solidFill>
              </a:rPr>
              <a:t>x</a:t>
            </a:r>
          </a:p>
        </p:txBody>
      </p:sp>
      <p:cxnSp>
        <p:nvCxnSpPr>
          <p:cNvPr id="77" name="Straight Connector 76">
            <a:extLst>
              <a:ext uri="{FF2B5EF4-FFF2-40B4-BE49-F238E27FC236}">
                <a16:creationId xmlns:a16="http://schemas.microsoft.com/office/drawing/2014/main" id="{C635465B-2CDD-A94C-B7ED-2FBB22D0DEEE}"/>
              </a:ext>
            </a:extLst>
          </p:cNvPr>
          <p:cNvCxnSpPr>
            <a:cxnSpLocks/>
          </p:cNvCxnSpPr>
          <p:nvPr/>
        </p:nvCxnSpPr>
        <p:spPr bwMode="auto">
          <a:xfrm>
            <a:off x="1496646" y="5124325"/>
            <a:ext cx="0" cy="486885"/>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ED98C366-770B-3448-AA7D-3BB099A27316}"/>
              </a:ext>
            </a:extLst>
          </p:cNvPr>
          <p:cNvCxnSpPr>
            <a:cxnSpLocks/>
          </p:cNvCxnSpPr>
          <p:nvPr/>
        </p:nvCxnSpPr>
        <p:spPr bwMode="auto">
          <a:xfrm flipH="1">
            <a:off x="1480781" y="5611210"/>
            <a:ext cx="882009"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81" name="Rectangle 80">
            <a:extLst>
              <a:ext uri="{FF2B5EF4-FFF2-40B4-BE49-F238E27FC236}">
                <a16:creationId xmlns:a16="http://schemas.microsoft.com/office/drawing/2014/main" id="{BEC8F80A-9C20-3940-9186-14394D9C2B4E}"/>
              </a:ext>
            </a:extLst>
          </p:cNvPr>
          <p:cNvSpPr/>
          <p:nvPr/>
        </p:nvSpPr>
        <p:spPr>
          <a:xfrm>
            <a:off x="824216" y="6442172"/>
            <a:ext cx="2393151" cy="338554"/>
          </a:xfrm>
          <a:prstGeom prst="rect">
            <a:avLst/>
          </a:prstGeom>
        </p:spPr>
        <p:txBody>
          <a:bodyPr wrap="square">
            <a:spAutoFit/>
          </a:bodyPr>
          <a:lstStyle/>
          <a:p>
            <a:pPr algn="ctr"/>
            <a:r>
              <a:rPr lang="en-US" sz="1600" b="1" dirty="0">
                <a:solidFill>
                  <a:srgbClr val="7030A0"/>
                </a:solidFill>
              </a:rPr>
              <a:t>A* Solution</a:t>
            </a:r>
          </a:p>
        </p:txBody>
      </p:sp>
      <p:cxnSp>
        <p:nvCxnSpPr>
          <p:cNvPr id="82" name="Straight Arrow Connector 81">
            <a:extLst>
              <a:ext uri="{FF2B5EF4-FFF2-40B4-BE49-F238E27FC236}">
                <a16:creationId xmlns:a16="http://schemas.microsoft.com/office/drawing/2014/main" id="{83EB3B2C-95F4-8545-8DB7-9AAE53CD6807}"/>
              </a:ext>
            </a:extLst>
          </p:cNvPr>
          <p:cNvCxnSpPr>
            <a:cxnSpLocks/>
            <a:endCxn id="20" idx="1"/>
          </p:cNvCxnSpPr>
          <p:nvPr/>
        </p:nvCxnSpPr>
        <p:spPr bwMode="auto">
          <a:xfrm>
            <a:off x="2964325" y="5566559"/>
            <a:ext cx="894885"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87" name="TextBox 86">
            <a:extLst>
              <a:ext uri="{FF2B5EF4-FFF2-40B4-BE49-F238E27FC236}">
                <a16:creationId xmlns:a16="http://schemas.microsoft.com/office/drawing/2014/main" id="{07522A07-DA39-B14F-B869-D66C600CEFFC}"/>
              </a:ext>
            </a:extLst>
          </p:cNvPr>
          <p:cNvSpPr txBox="1"/>
          <p:nvPr/>
        </p:nvSpPr>
        <p:spPr>
          <a:xfrm>
            <a:off x="8532276" y="4660947"/>
            <a:ext cx="300082" cy="369332"/>
          </a:xfrm>
          <a:prstGeom prst="rect">
            <a:avLst/>
          </a:prstGeom>
          <a:noFill/>
        </p:spPr>
        <p:txBody>
          <a:bodyPr wrap="none" rtlCol="0">
            <a:spAutoFit/>
          </a:bodyPr>
          <a:lstStyle/>
          <a:p>
            <a:r>
              <a:rPr lang="en-US" dirty="0"/>
              <a:t>x</a:t>
            </a:r>
          </a:p>
        </p:txBody>
      </p:sp>
      <p:sp>
        <p:nvSpPr>
          <p:cNvPr id="88" name="TextBox 87">
            <a:extLst>
              <a:ext uri="{FF2B5EF4-FFF2-40B4-BE49-F238E27FC236}">
                <a16:creationId xmlns:a16="http://schemas.microsoft.com/office/drawing/2014/main" id="{3D80C0D0-4B01-2D4C-96EF-5FC55DB7D709}"/>
              </a:ext>
            </a:extLst>
          </p:cNvPr>
          <p:cNvSpPr txBox="1"/>
          <p:nvPr/>
        </p:nvSpPr>
        <p:spPr>
          <a:xfrm>
            <a:off x="8840488" y="5745165"/>
            <a:ext cx="300082" cy="369332"/>
          </a:xfrm>
          <a:prstGeom prst="rect">
            <a:avLst/>
          </a:prstGeom>
          <a:noFill/>
        </p:spPr>
        <p:txBody>
          <a:bodyPr wrap="none" rtlCol="0">
            <a:spAutoFit/>
          </a:bodyPr>
          <a:lstStyle/>
          <a:p>
            <a:r>
              <a:rPr lang="en-US" dirty="0"/>
              <a:t>x</a:t>
            </a:r>
          </a:p>
        </p:txBody>
      </p:sp>
      <p:sp>
        <p:nvSpPr>
          <p:cNvPr id="89" name="TextBox 88">
            <a:extLst>
              <a:ext uri="{FF2B5EF4-FFF2-40B4-BE49-F238E27FC236}">
                <a16:creationId xmlns:a16="http://schemas.microsoft.com/office/drawing/2014/main" id="{6C72C450-A2F4-C245-ADE6-E6EBFAA2B1A2}"/>
              </a:ext>
            </a:extLst>
          </p:cNvPr>
          <p:cNvSpPr txBox="1"/>
          <p:nvPr/>
        </p:nvSpPr>
        <p:spPr>
          <a:xfrm>
            <a:off x="8232194" y="5465968"/>
            <a:ext cx="300082" cy="369332"/>
          </a:xfrm>
          <a:prstGeom prst="rect">
            <a:avLst/>
          </a:prstGeom>
          <a:noFill/>
        </p:spPr>
        <p:txBody>
          <a:bodyPr wrap="none" rtlCol="0">
            <a:spAutoFit/>
          </a:bodyPr>
          <a:lstStyle/>
          <a:p>
            <a:r>
              <a:rPr lang="en-US" dirty="0"/>
              <a:t>x</a:t>
            </a:r>
          </a:p>
        </p:txBody>
      </p:sp>
      <p:sp>
        <p:nvSpPr>
          <p:cNvPr id="90" name="TextBox 89">
            <a:extLst>
              <a:ext uri="{FF2B5EF4-FFF2-40B4-BE49-F238E27FC236}">
                <a16:creationId xmlns:a16="http://schemas.microsoft.com/office/drawing/2014/main" id="{72D05237-979C-1149-AD79-72C92FE4C4D4}"/>
              </a:ext>
            </a:extLst>
          </p:cNvPr>
          <p:cNvSpPr txBox="1"/>
          <p:nvPr/>
        </p:nvSpPr>
        <p:spPr>
          <a:xfrm>
            <a:off x="8983548" y="5009491"/>
            <a:ext cx="300082" cy="369332"/>
          </a:xfrm>
          <a:prstGeom prst="rect">
            <a:avLst/>
          </a:prstGeom>
          <a:noFill/>
        </p:spPr>
        <p:txBody>
          <a:bodyPr wrap="none" rtlCol="0">
            <a:spAutoFit/>
          </a:bodyPr>
          <a:lstStyle/>
          <a:p>
            <a:r>
              <a:rPr lang="en-US" dirty="0"/>
              <a:t>x</a:t>
            </a:r>
          </a:p>
        </p:txBody>
      </p:sp>
      <p:sp>
        <p:nvSpPr>
          <p:cNvPr id="91" name="Rectangle 90">
            <a:extLst>
              <a:ext uri="{FF2B5EF4-FFF2-40B4-BE49-F238E27FC236}">
                <a16:creationId xmlns:a16="http://schemas.microsoft.com/office/drawing/2014/main" id="{0107449E-F967-1C4B-83B3-0D25EF0C3012}"/>
              </a:ext>
            </a:extLst>
          </p:cNvPr>
          <p:cNvSpPr/>
          <p:nvPr/>
        </p:nvSpPr>
        <p:spPr bwMode="auto">
          <a:xfrm>
            <a:off x="7638268" y="4469156"/>
            <a:ext cx="1887065" cy="1887065"/>
          </a:xfrm>
          <a:prstGeom prst="rect">
            <a:avLst/>
          </a:prstGeom>
          <a:solidFill>
            <a:srgbClr val="00B0F0">
              <a:alpha val="27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cxnSp>
        <p:nvCxnSpPr>
          <p:cNvPr id="92" name="Straight Connector 91">
            <a:extLst>
              <a:ext uri="{FF2B5EF4-FFF2-40B4-BE49-F238E27FC236}">
                <a16:creationId xmlns:a16="http://schemas.microsoft.com/office/drawing/2014/main" id="{739B6E84-1D58-A64B-B5B3-29341C2992CB}"/>
              </a:ext>
            </a:extLst>
          </p:cNvPr>
          <p:cNvCxnSpPr>
            <a:cxnSpLocks/>
          </p:cNvCxnSpPr>
          <p:nvPr/>
        </p:nvCxnSpPr>
        <p:spPr bwMode="auto">
          <a:xfrm>
            <a:off x="8682317" y="4845613"/>
            <a:ext cx="0" cy="39160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CE79118A-0BDD-2947-90CE-82C027AB7639}"/>
              </a:ext>
            </a:extLst>
          </p:cNvPr>
          <p:cNvCxnSpPr>
            <a:cxnSpLocks/>
          </p:cNvCxnSpPr>
          <p:nvPr/>
        </p:nvCxnSpPr>
        <p:spPr bwMode="auto">
          <a:xfrm flipH="1">
            <a:off x="8712798" y="5237215"/>
            <a:ext cx="422001"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75F46E42-14CD-1D4F-B7C7-8BA0906A5423}"/>
              </a:ext>
            </a:extLst>
          </p:cNvPr>
          <p:cNvCxnSpPr>
            <a:cxnSpLocks/>
          </p:cNvCxnSpPr>
          <p:nvPr/>
        </p:nvCxnSpPr>
        <p:spPr bwMode="auto">
          <a:xfrm flipH="1">
            <a:off x="8207695" y="5237215"/>
            <a:ext cx="52959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6A572A2B-098D-EC49-BF58-0D4D945B3DD9}"/>
              </a:ext>
            </a:extLst>
          </p:cNvPr>
          <p:cNvCxnSpPr>
            <a:cxnSpLocks/>
          </p:cNvCxnSpPr>
          <p:nvPr/>
        </p:nvCxnSpPr>
        <p:spPr bwMode="auto">
          <a:xfrm>
            <a:off x="8209570" y="5248059"/>
            <a:ext cx="0" cy="46428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5BB4B23D-4CDF-5143-9ECD-C66027316079}"/>
              </a:ext>
            </a:extLst>
          </p:cNvPr>
          <p:cNvCxnSpPr>
            <a:cxnSpLocks/>
          </p:cNvCxnSpPr>
          <p:nvPr/>
        </p:nvCxnSpPr>
        <p:spPr bwMode="auto">
          <a:xfrm flipH="1">
            <a:off x="8201712" y="5701498"/>
            <a:ext cx="223317"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00C9D8B2-EA81-C947-BD54-24CB1E090035}"/>
              </a:ext>
            </a:extLst>
          </p:cNvPr>
          <p:cNvCxnSpPr>
            <a:cxnSpLocks/>
          </p:cNvCxnSpPr>
          <p:nvPr/>
        </p:nvCxnSpPr>
        <p:spPr bwMode="auto">
          <a:xfrm flipH="1" flipV="1">
            <a:off x="8425030" y="5697022"/>
            <a:ext cx="701172" cy="646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03150506-3B3D-DB40-B2A0-B9933F86F272}"/>
              </a:ext>
            </a:extLst>
          </p:cNvPr>
          <p:cNvCxnSpPr>
            <a:cxnSpLocks/>
          </p:cNvCxnSpPr>
          <p:nvPr/>
        </p:nvCxnSpPr>
        <p:spPr bwMode="auto">
          <a:xfrm>
            <a:off x="9134799" y="5703089"/>
            <a:ext cx="0" cy="257914"/>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5FE8E84F-3ECA-A947-9391-14E8414AFD35}"/>
              </a:ext>
            </a:extLst>
          </p:cNvPr>
          <p:cNvCxnSpPr>
            <a:cxnSpLocks/>
          </p:cNvCxnSpPr>
          <p:nvPr/>
        </p:nvCxnSpPr>
        <p:spPr bwMode="auto">
          <a:xfrm flipH="1">
            <a:off x="8972562" y="5952982"/>
            <a:ext cx="162237"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00" name="TextBox 99">
            <a:extLst>
              <a:ext uri="{FF2B5EF4-FFF2-40B4-BE49-F238E27FC236}">
                <a16:creationId xmlns:a16="http://schemas.microsoft.com/office/drawing/2014/main" id="{0FFD7FC2-AB72-884E-87C3-9F5C7E22D72B}"/>
              </a:ext>
            </a:extLst>
          </p:cNvPr>
          <p:cNvSpPr txBox="1"/>
          <p:nvPr/>
        </p:nvSpPr>
        <p:spPr>
          <a:xfrm>
            <a:off x="7907613" y="4853301"/>
            <a:ext cx="300082" cy="369332"/>
          </a:xfrm>
          <a:prstGeom prst="rect">
            <a:avLst/>
          </a:prstGeom>
          <a:noFill/>
        </p:spPr>
        <p:txBody>
          <a:bodyPr wrap="none" rtlCol="0">
            <a:spAutoFit/>
          </a:bodyPr>
          <a:lstStyle/>
          <a:p>
            <a:r>
              <a:rPr lang="en-US" dirty="0">
                <a:solidFill>
                  <a:srgbClr val="FF0000"/>
                </a:solidFill>
              </a:rPr>
              <a:t>x</a:t>
            </a:r>
          </a:p>
        </p:txBody>
      </p:sp>
      <p:sp>
        <p:nvSpPr>
          <p:cNvPr id="101" name="TextBox 100">
            <a:extLst>
              <a:ext uri="{FF2B5EF4-FFF2-40B4-BE49-F238E27FC236}">
                <a16:creationId xmlns:a16="http://schemas.microsoft.com/office/drawing/2014/main" id="{94C4F1F3-6661-5748-8F2D-B360C821ECFB}"/>
              </a:ext>
            </a:extLst>
          </p:cNvPr>
          <p:cNvSpPr txBox="1"/>
          <p:nvPr/>
        </p:nvSpPr>
        <p:spPr>
          <a:xfrm>
            <a:off x="8763604" y="5326331"/>
            <a:ext cx="300082" cy="369332"/>
          </a:xfrm>
          <a:prstGeom prst="rect">
            <a:avLst/>
          </a:prstGeom>
          <a:noFill/>
        </p:spPr>
        <p:txBody>
          <a:bodyPr wrap="none" rtlCol="0">
            <a:spAutoFit/>
          </a:bodyPr>
          <a:lstStyle/>
          <a:p>
            <a:r>
              <a:rPr lang="en-US" dirty="0">
                <a:solidFill>
                  <a:srgbClr val="FF0000"/>
                </a:solidFill>
              </a:rPr>
              <a:t>x</a:t>
            </a:r>
          </a:p>
        </p:txBody>
      </p:sp>
      <p:cxnSp>
        <p:nvCxnSpPr>
          <p:cNvPr id="102" name="Straight Connector 101">
            <a:extLst>
              <a:ext uri="{FF2B5EF4-FFF2-40B4-BE49-F238E27FC236}">
                <a16:creationId xmlns:a16="http://schemas.microsoft.com/office/drawing/2014/main" id="{83CC8CD4-C7C2-754C-9469-D09A3E45664E}"/>
              </a:ext>
            </a:extLst>
          </p:cNvPr>
          <p:cNvCxnSpPr>
            <a:cxnSpLocks/>
          </p:cNvCxnSpPr>
          <p:nvPr/>
        </p:nvCxnSpPr>
        <p:spPr bwMode="auto">
          <a:xfrm>
            <a:off x="8057654" y="5037967"/>
            <a:ext cx="0" cy="486885"/>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98DAC545-7553-B341-BEBC-E8B19DF6E604}"/>
              </a:ext>
            </a:extLst>
          </p:cNvPr>
          <p:cNvCxnSpPr>
            <a:cxnSpLocks/>
          </p:cNvCxnSpPr>
          <p:nvPr/>
        </p:nvCxnSpPr>
        <p:spPr bwMode="auto">
          <a:xfrm flipH="1">
            <a:off x="8041789" y="5524852"/>
            <a:ext cx="882009"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104" name="Rectangle 103">
            <a:extLst>
              <a:ext uri="{FF2B5EF4-FFF2-40B4-BE49-F238E27FC236}">
                <a16:creationId xmlns:a16="http://schemas.microsoft.com/office/drawing/2014/main" id="{F529628F-6698-F442-BE5D-AB5D2D4B49BF}"/>
              </a:ext>
            </a:extLst>
          </p:cNvPr>
          <p:cNvSpPr/>
          <p:nvPr/>
        </p:nvSpPr>
        <p:spPr>
          <a:xfrm>
            <a:off x="7385224" y="6355814"/>
            <a:ext cx="2393151" cy="338554"/>
          </a:xfrm>
          <a:prstGeom prst="rect">
            <a:avLst/>
          </a:prstGeom>
        </p:spPr>
        <p:txBody>
          <a:bodyPr wrap="square">
            <a:spAutoFit/>
          </a:bodyPr>
          <a:lstStyle/>
          <a:p>
            <a:pPr algn="ctr"/>
            <a:r>
              <a:rPr lang="en-US" sz="1600" b="1" dirty="0">
                <a:solidFill>
                  <a:srgbClr val="7030A0"/>
                </a:solidFill>
              </a:rPr>
              <a:t>DRL Solution</a:t>
            </a:r>
          </a:p>
        </p:txBody>
      </p:sp>
      <p:cxnSp>
        <p:nvCxnSpPr>
          <p:cNvPr id="110" name="Straight Arrow Connector 109">
            <a:extLst>
              <a:ext uri="{FF2B5EF4-FFF2-40B4-BE49-F238E27FC236}">
                <a16:creationId xmlns:a16="http://schemas.microsoft.com/office/drawing/2014/main" id="{5D9E2784-ED09-E14F-AFEC-1DDC406E7AC0}"/>
              </a:ext>
            </a:extLst>
          </p:cNvPr>
          <p:cNvCxnSpPr>
            <a:cxnSpLocks/>
          </p:cNvCxnSpPr>
          <p:nvPr/>
        </p:nvCxnSpPr>
        <p:spPr bwMode="auto">
          <a:xfrm flipH="1" flipV="1">
            <a:off x="6923639" y="5554754"/>
            <a:ext cx="711905"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78" name="TextBox 77">
            <a:extLst>
              <a:ext uri="{FF2B5EF4-FFF2-40B4-BE49-F238E27FC236}">
                <a16:creationId xmlns:a16="http://schemas.microsoft.com/office/drawing/2014/main" id="{ED29706A-4304-2041-BE08-C4EC004E874B}"/>
              </a:ext>
            </a:extLst>
          </p:cNvPr>
          <p:cNvSpPr txBox="1"/>
          <p:nvPr/>
        </p:nvSpPr>
        <p:spPr>
          <a:xfrm>
            <a:off x="11556124" y="6488668"/>
            <a:ext cx="312906" cy="369332"/>
          </a:xfrm>
          <a:prstGeom prst="rect">
            <a:avLst/>
          </a:prstGeom>
          <a:noFill/>
        </p:spPr>
        <p:txBody>
          <a:bodyPr wrap="none" rtlCol="0">
            <a:spAutoFit/>
          </a:bodyPr>
          <a:lstStyle/>
          <a:p>
            <a:r>
              <a:rPr lang="en-US" dirty="0"/>
              <a:t>7</a:t>
            </a:r>
          </a:p>
        </p:txBody>
      </p:sp>
      <p:sp>
        <p:nvSpPr>
          <p:cNvPr id="19" name="TextBox 18">
            <a:extLst>
              <a:ext uri="{FF2B5EF4-FFF2-40B4-BE49-F238E27FC236}">
                <a16:creationId xmlns:a16="http://schemas.microsoft.com/office/drawing/2014/main" id="{1BA4483D-BEED-8E46-B30C-8DCD54C9684D}"/>
              </a:ext>
            </a:extLst>
          </p:cNvPr>
          <p:cNvSpPr txBox="1"/>
          <p:nvPr/>
        </p:nvSpPr>
        <p:spPr>
          <a:xfrm>
            <a:off x="10948761" y="1788938"/>
            <a:ext cx="841897" cy="261610"/>
          </a:xfrm>
          <a:prstGeom prst="rect">
            <a:avLst/>
          </a:prstGeom>
          <a:noFill/>
        </p:spPr>
        <p:txBody>
          <a:bodyPr wrap="none" rtlCol="0">
            <a:spAutoFit/>
          </a:bodyPr>
          <a:lstStyle/>
          <a:p>
            <a:r>
              <a:rPr lang="en-US" sz="1100" b="1" dirty="0"/>
              <a:t>Two-pin 1</a:t>
            </a:r>
          </a:p>
        </p:txBody>
      </p:sp>
      <p:sp>
        <p:nvSpPr>
          <p:cNvPr id="80" name="TextBox 79">
            <a:extLst>
              <a:ext uri="{FF2B5EF4-FFF2-40B4-BE49-F238E27FC236}">
                <a16:creationId xmlns:a16="http://schemas.microsoft.com/office/drawing/2014/main" id="{B4121815-B4B6-B549-9E5B-B11BFCC31BED}"/>
              </a:ext>
            </a:extLst>
          </p:cNvPr>
          <p:cNvSpPr txBox="1"/>
          <p:nvPr/>
        </p:nvSpPr>
        <p:spPr>
          <a:xfrm>
            <a:off x="10297629" y="2466684"/>
            <a:ext cx="841897" cy="261610"/>
          </a:xfrm>
          <a:prstGeom prst="rect">
            <a:avLst/>
          </a:prstGeom>
          <a:noFill/>
        </p:spPr>
        <p:txBody>
          <a:bodyPr wrap="none" rtlCol="0">
            <a:spAutoFit/>
          </a:bodyPr>
          <a:lstStyle/>
          <a:p>
            <a:r>
              <a:rPr lang="en-US" sz="1100" b="1" dirty="0"/>
              <a:t>Two-pin 2</a:t>
            </a:r>
          </a:p>
        </p:txBody>
      </p:sp>
      <p:sp>
        <p:nvSpPr>
          <p:cNvPr id="83" name="TextBox 82">
            <a:extLst>
              <a:ext uri="{FF2B5EF4-FFF2-40B4-BE49-F238E27FC236}">
                <a16:creationId xmlns:a16="http://schemas.microsoft.com/office/drawing/2014/main" id="{ACE0EC00-8565-DF4E-9E19-9B43315668DB}"/>
              </a:ext>
            </a:extLst>
          </p:cNvPr>
          <p:cNvSpPr txBox="1"/>
          <p:nvPr/>
        </p:nvSpPr>
        <p:spPr>
          <a:xfrm>
            <a:off x="10340062" y="3383723"/>
            <a:ext cx="841897" cy="261610"/>
          </a:xfrm>
          <a:prstGeom prst="rect">
            <a:avLst/>
          </a:prstGeom>
          <a:noFill/>
        </p:spPr>
        <p:txBody>
          <a:bodyPr wrap="none" rtlCol="0">
            <a:spAutoFit/>
          </a:bodyPr>
          <a:lstStyle/>
          <a:p>
            <a:r>
              <a:rPr lang="en-US" sz="1100" b="1" dirty="0"/>
              <a:t>Two-pin 3</a:t>
            </a:r>
          </a:p>
        </p:txBody>
      </p:sp>
      <p:sp>
        <p:nvSpPr>
          <p:cNvPr id="84" name="TextBox 83">
            <a:extLst>
              <a:ext uri="{FF2B5EF4-FFF2-40B4-BE49-F238E27FC236}">
                <a16:creationId xmlns:a16="http://schemas.microsoft.com/office/drawing/2014/main" id="{74471FF4-C482-5140-92A9-6CE997E0D614}"/>
              </a:ext>
            </a:extLst>
          </p:cNvPr>
          <p:cNvSpPr txBox="1"/>
          <p:nvPr/>
        </p:nvSpPr>
        <p:spPr>
          <a:xfrm>
            <a:off x="8184216" y="5215841"/>
            <a:ext cx="1116011" cy="261610"/>
          </a:xfrm>
          <a:prstGeom prst="rect">
            <a:avLst/>
          </a:prstGeom>
          <a:noFill/>
        </p:spPr>
        <p:txBody>
          <a:bodyPr wrap="none" rtlCol="0">
            <a:spAutoFit/>
          </a:bodyPr>
          <a:lstStyle/>
          <a:p>
            <a:r>
              <a:rPr lang="en-US" sz="1100" b="1" dirty="0"/>
              <a:t>Net 1 solution</a:t>
            </a:r>
          </a:p>
        </p:txBody>
      </p:sp>
      <p:sp>
        <p:nvSpPr>
          <p:cNvPr id="85" name="TextBox 84">
            <a:extLst>
              <a:ext uri="{FF2B5EF4-FFF2-40B4-BE49-F238E27FC236}">
                <a16:creationId xmlns:a16="http://schemas.microsoft.com/office/drawing/2014/main" id="{A2FFF2FF-753B-C24D-86E3-4759AC9A7996}"/>
              </a:ext>
            </a:extLst>
          </p:cNvPr>
          <p:cNvSpPr txBox="1"/>
          <p:nvPr/>
        </p:nvSpPr>
        <p:spPr>
          <a:xfrm>
            <a:off x="7652127" y="4621108"/>
            <a:ext cx="777148" cy="430887"/>
          </a:xfrm>
          <a:prstGeom prst="rect">
            <a:avLst/>
          </a:prstGeom>
          <a:noFill/>
        </p:spPr>
        <p:txBody>
          <a:bodyPr wrap="square" rtlCol="0">
            <a:spAutoFit/>
          </a:bodyPr>
          <a:lstStyle/>
          <a:p>
            <a:r>
              <a:rPr lang="en-US" sz="1100" b="1" dirty="0">
                <a:solidFill>
                  <a:srgbClr val="FF0000"/>
                </a:solidFill>
              </a:rPr>
              <a:t>Net 2 solution</a:t>
            </a:r>
          </a:p>
        </p:txBody>
      </p:sp>
      <p:sp>
        <p:nvSpPr>
          <p:cNvPr id="86" name="TextBox 85">
            <a:extLst>
              <a:ext uri="{FF2B5EF4-FFF2-40B4-BE49-F238E27FC236}">
                <a16:creationId xmlns:a16="http://schemas.microsoft.com/office/drawing/2014/main" id="{14A9CD43-043B-FB42-8F1F-94DD1C3EFCE2}"/>
              </a:ext>
            </a:extLst>
          </p:cNvPr>
          <p:cNvSpPr txBox="1"/>
          <p:nvPr/>
        </p:nvSpPr>
        <p:spPr>
          <a:xfrm>
            <a:off x="1055620" y="4716925"/>
            <a:ext cx="777148" cy="430887"/>
          </a:xfrm>
          <a:prstGeom prst="rect">
            <a:avLst/>
          </a:prstGeom>
          <a:noFill/>
        </p:spPr>
        <p:txBody>
          <a:bodyPr wrap="square" rtlCol="0">
            <a:spAutoFit/>
          </a:bodyPr>
          <a:lstStyle/>
          <a:p>
            <a:r>
              <a:rPr lang="en-US" sz="1100" b="1" dirty="0">
                <a:solidFill>
                  <a:srgbClr val="FF0000"/>
                </a:solidFill>
              </a:rPr>
              <a:t>Net 2 solution</a:t>
            </a:r>
          </a:p>
        </p:txBody>
      </p:sp>
      <p:sp>
        <p:nvSpPr>
          <p:cNvPr id="106" name="TextBox 105">
            <a:extLst>
              <a:ext uri="{FF2B5EF4-FFF2-40B4-BE49-F238E27FC236}">
                <a16:creationId xmlns:a16="http://schemas.microsoft.com/office/drawing/2014/main" id="{1A865949-F227-AE45-9F39-4D91D1732BED}"/>
              </a:ext>
            </a:extLst>
          </p:cNvPr>
          <p:cNvSpPr txBox="1"/>
          <p:nvPr/>
        </p:nvSpPr>
        <p:spPr>
          <a:xfrm>
            <a:off x="1626128" y="5292480"/>
            <a:ext cx="1116011" cy="261610"/>
          </a:xfrm>
          <a:prstGeom prst="rect">
            <a:avLst/>
          </a:prstGeom>
          <a:noFill/>
        </p:spPr>
        <p:txBody>
          <a:bodyPr wrap="none" rtlCol="0">
            <a:spAutoFit/>
          </a:bodyPr>
          <a:lstStyle/>
          <a:p>
            <a:r>
              <a:rPr lang="en-US" sz="1100" b="1" dirty="0"/>
              <a:t>Net 1 solution</a:t>
            </a:r>
          </a:p>
        </p:txBody>
      </p:sp>
    </p:spTree>
    <p:extLst>
      <p:ext uri="{BB962C8B-B14F-4D97-AF65-F5344CB8AC3E}">
        <p14:creationId xmlns:p14="http://schemas.microsoft.com/office/powerpoint/2010/main" val="81328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8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P spid="27" grpId="0"/>
      <p:bldP spid="29" grpId="0"/>
      <p:bldP spid="33" grpId="0"/>
      <p:bldP spid="3" grpId="0" animBg="1"/>
      <p:bldP spid="34" grpId="0" animBg="1"/>
      <p:bldP spid="37" grpId="0"/>
      <p:bldP spid="38" grpId="0"/>
      <p:bldP spid="39" grpId="0"/>
      <p:bldP spid="40" grpId="0"/>
      <p:bldP spid="4" grpId="0" animBg="1"/>
      <p:bldP spid="7" grpId="0" animBg="1"/>
      <p:bldP spid="17" grpId="0" animBg="1"/>
      <p:bldP spid="41" grpId="0"/>
      <p:bldP spid="42" grpId="0"/>
      <p:bldP spid="47" grpId="0"/>
      <p:bldP spid="48" grpId="0"/>
      <p:bldP spid="49" grpId="0"/>
      <p:bldP spid="50" grpId="0"/>
      <p:bldP spid="51" grpId="0" animBg="1"/>
      <p:bldP spid="75" grpId="0"/>
      <p:bldP spid="76" grpId="0"/>
      <p:bldP spid="81" grpId="0"/>
      <p:bldP spid="87" grpId="0"/>
      <p:bldP spid="88" grpId="0"/>
      <p:bldP spid="89" grpId="0"/>
      <p:bldP spid="90" grpId="0"/>
      <p:bldP spid="91" grpId="0" animBg="1"/>
      <p:bldP spid="100" grpId="0"/>
      <p:bldP spid="101" grpId="0"/>
      <p:bldP spid="104" grpId="0"/>
      <p:bldP spid="19" grpId="0"/>
      <p:bldP spid="80" grpId="0"/>
      <p:bldP spid="83" grpId="0"/>
      <p:bldP spid="84" grpId="0"/>
      <p:bldP spid="85" grpId="0"/>
      <p:bldP spid="86" grpId="0"/>
      <p:bldP spid="106"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CFD7E39-2015-1F49-9E24-1198D999235E}"/>
              </a:ext>
            </a:extLst>
          </p:cNvPr>
          <p:cNvSpPr/>
          <p:nvPr/>
        </p:nvSpPr>
        <p:spPr bwMode="auto">
          <a:xfrm>
            <a:off x="5083510" y="328310"/>
            <a:ext cx="2401941" cy="899342"/>
          </a:xfrm>
          <a:prstGeom prst="rect">
            <a:avLst/>
          </a:prstGeom>
          <a:solidFill>
            <a:schemeClr val="accent1">
              <a:alpha val="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pic>
        <p:nvPicPr>
          <p:cNvPr id="12" name="Picture 11">
            <a:extLst>
              <a:ext uri="{FF2B5EF4-FFF2-40B4-BE49-F238E27FC236}">
                <a16:creationId xmlns:a16="http://schemas.microsoft.com/office/drawing/2014/main" id="{56EF5B2E-E493-7C48-BC11-35AAA68EA507}"/>
              </a:ext>
            </a:extLst>
          </p:cNvPr>
          <p:cNvPicPr>
            <a:picLocks noChangeAspect="1"/>
          </p:cNvPicPr>
          <p:nvPr/>
        </p:nvPicPr>
        <p:blipFill rotWithShape="1">
          <a:blip r:embed="rId3"/>
          <a:srcRect l="37381" t="21032" r="34045" b="23815"/>
          <a:stretch/>
        </p:blipFill>
        <p:spPr>
          <a:xfrm>
            <a:off x="445863" y="4477703"/>
            <a:ext cx="1833888" cy="1989147"/>
          </a:xfrm>
          <a:prstGeom prst="rect">
            <a:avLst/>
          </a:prstGeom>
        </p:spPr>
      </p:pic>
      <p:sp>
        <p:nvSpPr>
          <p:cNvPr id="5" name="Title 1">
            <a:extLst>
              <a:ext uri="{FF2B5EF4-FFF2-40B4-BE49-F238E27FC236}">
                <a16:creationId xmlns:a16="http://schemas.microsoft.com/office/drawing/2014/main" id="{D66A9AAF-46BF-384B-8F9F-B2064C6C1199}"/>
              </a:ext>
            </a:extLst>
          </p:cNvPr>
          <p:cNvSpPr>
            <a:spLocks noGrp="1"/>
          </p:cNvSpPr>
          <p:nvPr>
            <p:ph type="title"/>
          </p:nvPr>
        </p:nvSpPr>
        <p:spPr>
          <a:xfrm>
            <a:off x="609600" y="482600"/>
            <a:ext cx="10972800" cy="812800"/>
          </a:xfrm>
        </p:spPr>
        <p:txBody>
          <a:bodyPr/>
          <a:lstStyle/>
          <a:p>
            <a:r>
              <a:rPr lang="en-US" dirty="0"/>
              <a:t>Methods</a:t>
            </a:r>
          </a:p>
        </p:txBody>
      </p:sp>
      <p:sp>
        <p:nvSpPr>
          <p:cNvPr id="6" name="Rectangle 5">
            <a:extLst>
              <a:ext uri="{FF2B5EF4-FFF2-40B4-BE49-F238E27FC236}">
                <a16:creationId xmlns:a16="http://schemas.microsoft.com/office/drawing/2014/main" id="{F2523223-908E-B44E-872D-852910D47F5A}"/>
              </a:ext>
            </a:extLst>
          </p:cNvPr>
          <p:cNvSpPr/>
          <p:nvPr/>
        </p:nvSpPr>
        <p:spPr>
          <a:xfrm>
            <a:off x="624399" y="903261"/>
            <a:ext cx="2544286" cy="369332"/>
          </a:xfrm>
          <a:prstGeom prst="rect">
            <a:avLst/>
          </a:prstGeom>
        </p:spPr>
        <p:txBody>
          <a:bodyPr wrap="none">
            <a:spAutoFit/>
          </a:bodyPr>
          <a:lstStyle/>
          <a:p>
            <a:r>
              <a:rPr lang="en-US" dirty="0">
                <a:solidFill>
                  <a:srgbClr val="FF0000"/>
                </a:solidFill>
              </a:rPr>
              <a:t>Simulated environment</a:t>
            </a:r>
          </a:p>
        </p:txBody>
      </p:sp>
      <p:pic>
        <p:nvPicPr>
          <p:cNvPr id="111" name="Picture 110" descr="A close up of a clock&#10;&#10;Description automatically generated">
            <a:extLst>
              <a:ext uri="{FF2B5EF4-FFF2-40B4-BE49-F238E27FC236}">
                <a16:creationId xmlns:a16="http://schemas.microsoft.com/office/drawing/2014/main" id="{00C2F84B-4CD9-FA4C-AB55-6F1AA37F408D}"/>
              </a:ext>
            </a:extLst>
          </p:cNvPr>
          <p:cNvPicPr>
            <a:picLocks noChangeAspect="1"/>
          </p:cNvPicPr>
          <p:nvPr/>
        </p:nvPicPr>
        <p:blipFill rotWithShape="1">
          <a:blip r:embed="rId4"/>
          <a:srcRect r="49357"/>
          <a:stretch/>
        </p:blipFill>
        <p:spPr>
          <a:xfrm>
            <a:off x="4270211" y="1464768"/>
            <a:ext cx="3111595" cy="4665243"/>
          </a:xfrm>
          <a:prstGeom prst="rect">
            <a:avLst/>
          </a:prstGeom>
        </p:spPr>
      </p:pic>
      <p:sp>
        <p:nvSpPr>
          <p:cNvPr id="112" name="Rectangle 111">
            <a:extLst>
              <a:ext uri="{FF2B5EF4-FFF2-40B4-BE49-F238E27FC236}">
                <a16:creationId xmlns:a16="http://schemas.microsoft.com/office/drawing/2014/main" id="{F1A55667-B441-A943-993D-1E3D755E3807}"/>
              </a:ext>
            </a:extLst>
          </p:cNvPr>
          <p:cNvSpPr/>
          <p:nvPr/>
        </p:nvSpPr>
        <p:spPr>
          <a:xfrm>
            <a:off x="3216418" y="6252580"/>
            <a:ext cx="5618404" cy="338554"/>
          </a:xfrm>
          <a:prstGeom prst="rect">
            <a:avLst/>
          </a:prstGeom>
        </p:spPr>
        <p:txBody>
          <a:bodyPr wrap="square">
            <a:spAutoFit/>
          </a:bodyPr>
          <a:lstStyle/>
          <a:p>
            <a:pPr algn="ctr"/>
            <a:r>
              <a:rPr lang="en-US" sz="1600" b="1" dirty="0">
                <a:solidFill>
                  <a:srgbClr val="7030A0"/>
                </a:solidFill>
              </a:rPr>
              <a:t>Illustration of simulated environment</a:t>
            </a:r>
          </a:p>
        </p:txBody>
      </p:sp>
      <p:sp>
        <p:nvSpPr>
          <p:cNvPr id="113" name="TextBox 112">
            <a:extLst>
              <a:ext uri="{FF2B5EF4-FFF2-40B4-BE49-F238E27FC236}">
                <a16:creationId xmlns:a16="http://schemas.microsoft.com/office/drawing/2014/main" id="{737E4999-D678-D74A-A103-87820C4D5760}"/>
              </a:ext>
            </a:extLst>
          </p:cNvPr>
          <p:cNvSpPr txBox="1"/>
          <p:nvPr/>
        </p:nvSpPr>
        <p:spPr>
          <a:xfrm>
            <a:off x="8588123" y="4018722"/>
            <a:ext cx="2690398" cy="2031325"/>
          </a:xfrm>
          <a:prstGeom prst="rect">
            <a:avLst/>
          </a:prstGeom>
          <a:solidFill>
            <a:srgbClr val="00B0F0"/>
          </a:solidFill>
        </p:spPr>
        <p:txBody>
          <a:bodyPr wrap="square" rtlCol="0">
            <a:spAutoFit/>
          </a:bodyPr>
          <a:lstStyle/>
          <a:p>
            <a:r>
              <a:rPr lang="en-US" b="1" dirty="0"/>
              <a:t>Choice of action at G0</a:t>
            </a:r>
            <a:r>
              <a:rPr lang="en-US" dirty="0"/>
              <a:t>:</a:t>
            </a:r>
          </a:p>
          <a:p>
            <a:pPr marL="285750" indent="-285750">
              <a:buFontTx/>
              <a:buChar char="-"/>
            </a:pPr>
            <a:r>
              <a:rPr lang="en-US" b="1" dirty="0"/>
              <a:t>G1 (East)</a:t>
            </a:r>
          </a:p>
          <a:p>
            <a:pPr marL="285750" indent="-285750">
              <a:buFontTx/>
              <a:buChar char="-"/>
            </a:pPr>
            <a:r>
              <a:rPr lang="en-US" b="1" dirty="0"/>
              <a:t>G2 (Up)</a:t>
            </a:r>
          </a:p>
          <a:p>
            <a:pPr marL="285750" indent="-285750">
              <a:buFontTx/>
              <a:buChar char="-"/>
            </a:pPr>
            <a:r>
              <a:rPr lang="en-US" b="1" dirty="0"/>
              <a:t>G3 (West)</a:t>
            </a:r>
          </a:p>
          <a:p>
            <a:pPr marL="285750" indent="-285750">
              <a:buFontTx/>
              <a:buChar char="-"/>
            </a:pPr>
            <a:r>
              <a:rPr lang="en-US" b="1" dirty="0"/>
              <a:t>G4 (Down)</a:t>
            </a:r>
          </a:p>
          <a:p>
            <a:pPr marL="285750" indent="-285750">
              <a:buFontTx/>
              <a:buChar char="-"/>
            </a:pPr>
            <a:r>
              <a:rPr lang="en-US" b="1" dirty="0"/>
              <a:t>G5 (North)</a:t>
            </a:r>
          </a:p>
          <a:p>
            <a:pPr marL="285750" indent="-285750">
              <a:buFontTx/>
              <a:buChar char="-"/>
            </a:pPr>
            <a:r>
              <a:rPr lang="en-US" b="1" dirty="0"/>
              <a:t>G6 (South)</a:t>
            </a:r>
          </a:p>
        </p:txBody>
      </p:sp>
      <p:sp>
        <p:nvSpPr>
          <p:cNvPr id="31" name="Parallelogram 30">
            <a:extLst>
              <a:ext uri="{FF2B5EF4-FFF2-40B4-BE49-F238E27FC236}">
                <a16:creationId xmlns:a16="http://schemas.microsoft.com/office/drawing/2014/main" id="{4850D638-6CD8-3C42-9070-B8EF72ACA068}"/>
              </a:ext>
            </a:extLst>
          </p:cNvPr>
          <p:cNvSpPr/>
          <p:nvPr/>
        </p:nvSpPr>
        <p:spPr bwMode="auto">
          <a:xfrm rot="2529253">
            <a:off x="1526131" y="2701484"/>
            <a:ext cx="2564382" cy="1441115"/>
          </a:xfrm>
          <a:prstGeom prst="parallelogram">
            <a:avLst>
              <a:gd name="adj" fmla="val 110232"/>
            </a:avLst>
          </a:prstGeom>
          <a:solidFill>
            <a:schemeClr val="accent1">
              <a:alpha val="6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29" name="Straight Arrow Connector 28">
            <a:extLst>
              <a:ext uri="{FF2B5EF4-FFF2-40B4-BE49-F238E27FC236}">
                <a16:creationId xmlns:a16="http://schemas.microsoft.com/office/drawing/2014/main" id="{8B27FC61-0AB8-BF49-ABA6-B9C81454D021}"/>
              </a:ext>
            </a:extLst>
          </p:cNvPr>
          <p:cNvCxnSpPr>
            <a:cxnSpLocks/>
          </p:cNvCxnSpPr>
          <p:nvPr/>
        </p:nvCxnSpPr>
        <p:spPr bwMode="auto">
          <a:xfrm flipV="1">
            <a:off x="3839800" y="2556601"/>
            <a:ext cx="1101384" cy="382511"/>
          </a:xfrm>
          <a:prstGeom prst="straightConnector1">
            <a:avLst/>
          </a:prstGeom>
          <a:solidFill>
            <a:schemeClr val="accent1"/>
          </a:solidFill>
          <a:ln w="34925" cap="flat" cmpd="sng" algn="ctr">
            <a:solidFill>
              <a:srgbClr val="00B0F0"/>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E1E3D0A6-2216-5546-8953-B7C47D11CEE6}"/>
              </a:ext>
            </a:extLst>
          </p:cNvPr>
          <p:cNvCxnSpPr>
            <a:cxnSpLocks/>
          </p:cNvCxnSpPr>
          <p:nvPr/>
        </p:nvCxnSpPr>
        <p:spPr bwMode="auto">
          <a:xfrm>
            <a:off x="3843575" y="3389696"/>
            <a:ext cx="1138555" cy="632053"/>
          </a:xfrm>
          <a:prstGeom prst="straightConnector1">
            <a:avLst/>
          </a:prstGeom>
          <a:solidFill>
            <a:schemeClr val="accent1"/>
          </a:solidFill>
          <a:ln w="34925" cap="flat" cmpd="sng" algn="ctr">
            <a:solidFill>
              <a:srgbClr val="00B0F0"/>
            </a:solidFill>
            <a:prstDash val="solid"/>
            <a:round/>
            <a:headEnd type="none" w="med" len="med"/>
            <a:tailEnd type="triangle"/>
          </a:ln>
          <a:effectLst/>
        </p:spPr>
      </p:cxnSp>
      <p:sp>
        <p:nvSpPr>
          <p:cNvPr id="37" name="TextBox 36">
            <a:extLst>
              <a:ext uri="{FF2B5EF4-FFF2-40B4-BE49-F238E27FC236}">
                <a16:creationId xmlns:a16="http://schemas.microsoft.com/office/drawing/2014/main" id="{DEF29F24-19A7-1541-B069-F3D3873757B0}"/>
              </a:ext>
            </a:extLst>
          </p:cNvPr>
          <p:cNvSpPr txBox="1"/>
          <p:nvPr/>
        </p:nvSpPr>
        <p:spPr>
          <a:xfrm>
            <a:off x="1305953" y="2254225"/>
            <a:ext cx="811441" cy="307777"/>
          </a:xfrm>
          <a:prstGeom prst="rect">
            <a:avLst/>
          </a:prstGeom>
          <a:noFill/>
        </p:spPr>
        <p:txBody>
          <a:bodyPr wrap="none" rtlCol="0">
            <a:spAutoFit/>
          </a:bodyPr>
          <a:lstStyle/>
          <a:p>
            <a:pPr algn="ctr"/>
            <a:r>
              <a:rPr lang="en-US" sz="1400" b="1" dirty="0"/>
              <a:t>Layer 1</a:t>
            </a:r>
          </a:p>
        </p:txBody>
      </p:sp>
      <p:sp>
        <p:nvSpPr>
          <p:cNvPr id="38" name="TextBox 37">
            <a:extLst>
              <a:ext uri="{FF2B5EF4-FFF2-40B4-BE49-F238E27FC236}">
                <a16:creationId xmlns:a16="http://schemas.microsoft.com/office/drawing/2014/main" id="{34EAF50A-C1F9-1C40-A58B-BC7E52C6A346}"/>
              </a:ext>
            </a:extLst>
          </p:cNvPr>
          <p:cNvSpPr txBox="1"/>
          <p:nvPr/>
        </p:nvSpPr>
        <p:spPr>
          <a:xfrm>
            <a:off x="1993370" y="3705722"/>
            <a:ext cx="811441" cy="307777"/>
          </a:xfrm>
          <a:prstGeom prst="rect">
            <a:avLst/>
          </a:prstGeom>
          <a:noFill/>
        </p:spPr>
        <p:txBody>
          <a:bodyPr wrap="none" rtlCol="0">
            <a:spAutoFit/>
          </a:bodyPr>
          <a:lstStyle/>
          <a:p>
            <a:pPr algn="ctr"/>
            <a:r>
              <a:rPr lang="en-US" sz="1400" b="1" dirty="0"/>
              <a:t>Layer 2</a:t>
            </a:r>
          </a:p>
        </p:txBody>
      </p:sp>
      <p:sp>
        <p:nvSpPr>
          <p:cNvPr id="2" name="TextBox 1">
            <a:extLst>
              <a:ext uri="{FF2B5EF4-FFF2-40B4-BE49-F238E27FC236}">
                <a16:creationId xmlns:a16="http://schemas.microsoft.com/office/drawing/2014/main" id="{C00B0005-9899-2346-8B86-15A027053A90}"/>
              </a:ext>
            </a:extLst>
          </p:cNvPr>
          <p:cNvSpPr txBox="1"/>
          <p:nvPr/>
        </p:nvSpPr>
        <p:spPr>
          <a:xfrm>
            <a:off x="2896613" y="2836943"/>
            <a:ext cx="30008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8F9D8FB5-2B62-7B48-9508-C2060E172C04}"/>
              </a:ext>
            </a:extLst>
          </p:cNvPr>
          <p:cNvSpPr txBox="1"/>
          <p:nvPr/>
        </p:nvSpPr>
        <p:spPr>
          <a:xfrm>
            <a:off x="2916337" y="3318760"/>
            <a:ext cx="300082" cy="369332"/>
          </a:xfrm>
          <a:prstGeom prst="rect">
            <a:avLst/>
          </a:prstGeom>
          <a:noFill/>
        </p:spPr>
        <p:txBody>
          <a:bodyPr wrap="none" rtlCol="0">
            <a:spAutoFit/>
          </a:bodyPr>
          <a:lstStyle/>
          <a:p>
            <a:r>
              <a:rPr lang="en-US" dirty="0"/>
              <a:t>x</a:t>
            </a:r>
          </a:p>
        </p:txBody>
      </p:sp>
      <p:cxnSp>
        <p:nvCxnSpPr>
          <p:cNvPr id="7" name="Straight Connector 6">
            <a:extLst>
              <a:ext uri="{FF2B5EF4-FFF2-40B4-BE49-F238E27FC236}">
                <a16:creationId xmlns:a16="http://schemas.microsoft.com/office/drawing/2014/main" id="{F3AB8F39-1D44-3A4C-967F-4DA92EBDDDEF}"/>
              </a:ext>
            </a:extLst>
          </p:cNvPr>
          <p:cNvCxnSpPr/>
          <p:nvPr/>
        </p:nvCxnSpPr>
        <p:spPr bwMode="auto">
          <a:xfrm>
            <a:off x="3046654" y="3021609"/>
            <a:ext cx="0" cy="481817"/>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2E963F86-E043-BB46-9839-5C5F0E5E8467}"/>
              </a:ext>
            </a:extLst>
          </p:cNvPr>
          <p:cNvSpPr txBox="1"/>
          <p:nvPr/>
        </p:nvSpPr>
        <p:spPr>
          <a:xfrm>
            <a:off x="2991068" y="3142685"/>
            <a:ext cx="450701" cy="307777"/>
          </a:xfrm>
          <a:prstGeom prst="rect">
            <a:avLst/>
          </a:prstGeom>
          <a:noFill/>
        </p:spPr>
        <p:txBody>
          <a:bodyPr wrap="none" rtlCol="0">
            <a:spAutoFit/>
          </a:bodyPr>
          <a:lstStyle/>
          <a:p>
            <a:pPr algn="ctr"/>
            <a:r>
              <a:rPr lang="en-US" sz="1400" b="1" dirty="0"/>
              <a:t>Via</a:t>
            </a:r>
          </a:p>
        </p:txBody>
      </p:sp>
      <p:pic>
        <p:nvPicPr>
          <p:cNvPr id="20" name="Picture 19" descr="A close up of a clock&#10;&#10;Description automatically generated">
            <a:extLst>
              <a:ext uri="{FF2B5EF4-FFF2-40B4-BE49-F238E27FC236}">
                <a16:creationId xmlns:a16="http://schemas.microsoft.com/office/drawing/2014/main" id="{3B99E116-7D13-6642-AF81-F3D9F0E7F905}"/>
              </a:ext>
            </a:extLst>
          </p:cNvPr>
          <p:cNvPicPr>
            <a:picLocks noChangeAspect="1"/>
          </p:cNvPicPr>
          <p:nvPr/>
        </p:nvPicPr>
        <p:blipFill rotWithShape="1">
          <a:blip r:embed="rId4"/>
          <a:srcRect l="49357"/>
          <a:stretch/>
        </p:blipFill>
        <p:spPr>
          <a:xfrm>
            <a:off x="8427561" y="482600"/>
            <a:ext cx="2690398" cy="4033738"/>
          </a:xfrm>
          <a:prstGeom prst="rect">
            <a:avLst/>
          </a:prstGeom>
        </p:spPr>
      </p:pic>
      <p:sp>
        <p:nvSpPr>
          <p:cNvPr id="21" name="TextBox 20">
            <a:extLst>
              <a:ext uri="{FF2B5EF4-FFF2-40B4-BE49-F238E27FC236}">
                <a16:creationId xmlns:a16="http://schemas.microsoft.com/office/drawing/2014/main" id="{41CBCFE8-7815-6947-A991-9AAE30750ED7}"/>
              </a:ext>
            </a:extLst>
          </p:cNvPr>
          <p:cNvSpPr txBox="1"/>
          <p:nvPr/>
        </p:nvSpPr>
        <p:spPr>
          <a:xfrm>
            <a:off x="11556124" y="6488668"/>
            <a:ext cx="312906" cy="369332"/>
          </a:xfrm>
          <a:prstGeom prst="rect">
            <a:avLst/>
          </a:prstGeom>
          <a:noFill/>
        </p:spPr>
        <p:txBody>
          <a:bodyPr wrap="none" rtlCol="0">
            <a:spAutoFit/>
          </a:bodyPr>
          <a:lstStyle/>
          <a:p>
            <a:r>
              <a:rPr lang="en-US" dirty="0"/>
              <a:t>8</a:t>
            </a:r>
          </a:p>
        </p:txBody>
      </p:sp>
      <p:sp>
        <p:nvSpPr>
          <p:cNvPr id="4" name="Parallelogram 3">
            <a:extLst>
              <a:ext uri="{FF2B5EF4-FFF2-40B4-BE49-F238E27FC236}">
                <a16:creationId xmlns:a16="http://schemas.microsoft.com/office/drawing/2014/main" id="{F101055E-F5A5-2941-9A65-9F756C03D50B}"/>
              </a:ext>
            </a:extLst>
          </p:cNvPr>
          <p:cNvSpPr/>
          <p:nvPr/>
        </p:nvSpPr>
        <p:spPr bwMode="auto">
          <a:xfrm rot="2529253">
            <a:off x="1457890" y="2219666"/>
            <a:ext cx="2564382" cy="1441115"/>
          </a:xfrm>
          <a:prstGeom prst="parallelogram">
            <a:avLst>
              <a:gd name="adj" fmla="val 110232"/>
            </a:avLst>
          </a:prstGeom>
          <a:solidFill>
            <a:schemeClr val="accent1">
              <a:alpha val="6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cxnSp>
        <p:nvCxnSpPr>
          <p:cNvPr id="23" name="Straight Arrow Connector 22">
            <a:extLst>
              <a:ext uri="{FF2B5EF4-FFF2-40B4-BE49-F238E27FC236}">
                <a16:creationId xmlns:a16="http://schemas.microsoft.com/office/drawing/2014/main" id="{AE566EF8-B490-5D43-A1A2-80C63A00BE3B}"/>
              </a:ext>
            </a:extLst>
          </p:cNvPr>
          <p:cNvCxnSpPr>
            <a:cxnSpLocks/>
            <a:stCxn id="10" idx="0"/>
          </p:cNvCxnSpPr>
          <p:nvPr/>
        </p:nvCxnSpPr>
        <p:spPr bwMode="auto">
          <a:xfrm flipV="1">
            <a:off x="1305953" y="3562399"/>
            <a:ext cx="526855" cy="1615594"/>
          </a:xfrm>
          <a:prstGeom prst="straightConnector1">
            <a:avLst/>
          </a:prstGeom>
          <a:solidFill>
            <a:schemeClr val="accent1"/>
          </a:solidFill>
          <a:ln w="34925" cap="flat" cmpd="sng" algn="ctr">
            <a:solidFill>
              <a:srgbClr val="00B0F0"/>
            </a:solidFill>
            <a:prstDash val="solid"/>
            <a:round/>
            <a:headEnd type="none" w="med" len="med"/>
            <a:tailEnd type="triangle"/>
          </a:ln>
          <a:effectLst/>
        </p:spPr>
      </p:cxnSp>
      <p:sp>
        <p:nvSpPr>
          <p:cNvPr id="10" name="Rectangle 9">
            <a:extLst>
              <a:ext uri="{FF2B5EF4-FFF2-40B4-BE49-F238E27FC236}">
                <a16:creationId xmlns:a16="http://schemas.microsoft.com/office/drawing/2014/main" id="{6E79CB30-562A-2E41-98E8-3AA44DC7086D}"/>
              </a:ext>
            </a:extLst>
          </p:cNvPr>
          <p:cNvSpPr/>
          <p:nvPr/>
        </p:nvSpPr>
        <p:spPr bwMode="auto">
          <a:xfrm>
            <a:off x="1160263" y="5177993"/>
            <a:ext cx="291379" cy="310328"/>
          </a:xfrm>
          <a:prstGeom prst="rect">
            <a:avLst/>
          </a:prstGeom>
          <a:no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3" name="Rectangle 2">
            <a:extLst>
              <a:ext uri="{FF2B5EF4-FFF2-40B4-BE49-F238E27FC236}">
                <a16:creationId xmlns:a16="http://schemas.microsoft.com/office/drawing/2014/main" id="{C06D4658-D8BB-3F4B-AF24-7A3B3002E0DF}"/>
              </a:ext>
            </a:extLst>
          </p:cNvPr>
          <p:cNvSpPr/>
          <p:nvPr/>
        </p:nvSpPr>
        <p:spPr>
          <a:xfrm>
            <a:off x="-1347" y="6619150"/>
            <a:ext cx="11279867" cy="246221"/>
          </a:xfrm>
          <a:prstGeom prst="rect">
            <a:avLst/>
          </a:prstGeom>
        </p:spPr>
        <p:txBody>
          <a:bodyPr wrap="square">
            <a:spAutoFit/>
          </a:bodyPr>
          <a:lstStyle/>
          <a:p>
            <a:r>
              <a:rPr lang="en-US" sz="1000" dirty="0">
                <a:hlinkClick r:id="rId5">
                  <a:extLst>
                    <a:ext uri="{A12FA001-AC4F-418D-AE19-62706E023703}">
                      <ahyp:hlinkClr xmlns:ahyp="http://schemas.microsoft.com/office/drawing/2018/hyperlinkcolor" val="tx"/>
                    </a:ext>
                  </a:extLst>
                </a:hlinkClick>
              </a:rPr>
              <a:t>https://www.google.com/search?q=chip&amp;source=lnms&amp;tbm=isch&amp;sa=X&amp;ved=0ahUKEwjAl_Wm6qXkAhXiRt8KHb2kDfMQ_AUIEigC&amp;biw=1680&amp;bih=845&amp;dpr=2#imgrc=5HUyeISyc1Eg7M:</a:t>
            </a:r>
            <a:endParaRPr lang="en-US" sz="1000" dirty="0"/>
          </a:p>
        </p:txBody>
      </p:sp>
      <p:cxnSp>
        <p:nvCxnSpPr>
          <p:cNvPr id="24" name="Straight Arrow Connector 23">
            <a:extLst>
              <a:ext uri="{FF2B5EF4-FFF2-40B4-BE49-F238E27FC236}">
                <a16:creationId xmlns:a16="http://schemas.microsoft.com/office/drawing/2014/main" id="{ED1B25FF-BAEC-7A4B-A15C-FB92E2AB0F01}"/>
              </a:ext>
            </a:extLst>
          </p:cNvPr>
          <p:cNvCxnSpPr>
            <a:cxnSpLocks/>
          </p:cNvCxnSpPr>
          <p:nvPr/>
        </p:nvCxnSpPr>
        <p:spPr bwMode="auto">
          <a:xfrm>
            <a:off x="6284481" y="2499470"/>
            <a:ext cx="2303642" cy="0"/>
          </a:xfrm>
          <a:prstGeom prst="straightConnector1">
            <a:avLst/>
          </a:prstGeom>
          <a:solidFill>
            <a:schemeClr val="accent1"/>
          </a:solidFill>
          <a:ln w="34925" cap="flat" cmpd="sng" algn="ctr">
            <a:solidFill>
              <a:srgbClr val="00B0F0"/>
            </a:solidFill>
            <a:prstDash val="solid"/>
            <a:round/>
            <a:headEnd type="none" w="med" len="med"/>
            <a:tailEnd type="triangle"/>
          </a:ln>
          <a:effectLst/>
        </p:spPr>
      </p:cxnSp>
      <p:cxnSp>
        <p:nvCxnSpPr>
          <p:cNvPr id="9" name="Straight Connector 8">
            <a:extLst>
              <a:ext uri="{FF2B5EF4-FFF2-40B4-BE49-F238E27FC236}">
                <a16:creationId xmlns:a16="http://schemas.microsoft.com/office/drawing/2014/main" id="{3FA08868-C6AA-2D4D-AAD7-FCEAC1C99939}"/>
              </a:ext>
            </a:extLst>
          </p:cNvPr>
          <p:cNvCxnSpPr>
            <a:cxnSpLocks/>
          </p:cNvCxnSpPr>
          <p:nvPr/>
        </p:nvCxnSpPr>
        <p:spPr bwMode="auto">
          <a:xfrm flipH="1">
            <a:off x="5343441" y="850762"/>
            <a:ext cx="35834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 name="Rectangle 12">
            <a:extLst>
              <a:ext uri="{FF2B5EF4-FFF2-40B4-BE49-F238E27FC236}">
                <a16:creationId xmlns:a16="http://schemas.microsoft.com/office/drawing/2014/main" id="{1F5A49D8-DD29-BE40-A68C-9EFDC9916EDD}"/>
              </a:ext>
            </a:extLst>
          </p:cNvPr>
          <p:cNvSpPr/>
          <p:nvPr/>
        </p:nvSpPr>
        <p:spPr bwMode="auto">
          <a:xfrm>
            <a:off x="5348549" y="949865"/>
            <a:ext cx="370703" cy="127677"/>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0" name="Rectangle 29">
            <a:extLst>
              <a:ext uri="{FF2B5EF4-FFF2-40B4-BE49-F238E27FC236}">
                <a16:creationId xmlns:a16="http://schemas.microsoft.com/office/drawing/2014/main" id="{F3260FA5-EF4B-B04D-84B3-07D76E2018F2}"/>
              </a:ext>
            </a:extLst>
          </p:cNvPr>
          <p:cNvSpPr/>
          <p:nvPr/>
        </p:nvSpPr>
        <p:spPr>
          <a:xfrm>
            <a:off x="5694798" y="755996"/>
            <a:ext cx="1877245" cy="369332"/>
          </a:xfrm>
          <a:prstGeom prst="rect">
            <a:avLst/>
          </a:prstGeom>
        </p:spPr>
        <p:txBody>
          <a:bodyPr wrap="square">
            <a:spAutoFit/>
          </a:bodyPr>
          <a:lstStyle/>
          <a:p>
            <a:r>
              <a:rPr lang="en-US" b="1" dirty="0">
                <a:solidFill>
                  <a:srgbClr val="7030A0"/>
                </a:solidFill>
              </a:rPr>
              <a:t>Blocked edges</a:t>
            </a:r>
          </a:p>
        </p:txBody>
      </p:sp>
      <p:sp>
        <p:nvSpPr>
          <p:cNvPr id="14" name="Triangle 13">
            <a:extLst>
              <a:ext uri="{FF2B5EF4-FFF2-40B4-BE49-F238E27FC236}">
                <a16:creationId xmlns:a16="http://schemas.microsoft.com/office/drawing/2014/main" id="{1BBB8086-57EB-3842-93C0-EBFFE526F5F6}"/>
              </a:ext>
            </a:extLst>
          </p:cNvPr>
          <p:cNvSpPr/>
          <p:nvPr/>
        </p:nvSpPr>
        <p:spPr bwMode="auto">
          <a:xfrm>
            <a:off x="5391174" y="387734"/>
            <a:ext cx="289321" cy="249414"/>
          </a:xfrm>
          <a:prstGeom prst="triangl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2" name="Rectangle 31">
            <a:extLst>
              <a:ext uri="{FF2B5EF4-FFF2-40B4-BE49-F238E27FC236}">
                <a16:creationId xmlns:a16="http://schemas.microsoft.com/office/drawing/2014/main" id="{0E674EA6-414E-6B44-95DC-D8C340F5ADE5}"/>
              </a:ext>
            </a:extLst>
          </p:cNvPr>
          <p:cNvSpPr/>
          <p:nvPr/>
        </p:nvSpPr>
        <p:spPr>
          <a:xfrm>
            <a:off x="5694798" y="365298"/>
            <a:ext cx="1877245" cy="369332"/>
          </a:xfrm>
          <a:prstGeom prst="rect">
            <a:avLst/>
          </a:prstGeom>
        </p:spPr>
        <p:txBody>
          <a:bodyPr wrap="square">
            <a:spAutoFit/>
          </a:bodyPr>
          <a:lstStyle/>
          <a:p>
            <a:r>
              <a:rPr lang="en-US" b="1" dirty="0">
                <a:solidFill>
                  <a:srgbClr val="7030A0"/>
                </a:solidFill>
              </a:rPr>
              <a:t>Via</a:t>
            </a:r>
          </a:p>
        </p:txBody>
      </p:sp>
    </p:spTree>
    <p:extLst>
      <p:ext uri="{BB962C8B-B14F-4D97-AF65-F5344CB8AC3E}">
        <p14:creationId xmlns:p14="http://schemas.microsoft.com/office/powerpoint/2010/main" val="753479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MU_PPT_Template" id="{DB2D8003-C580-7940-9974-E3F0DE4BFAC9}" vid="{B3C37CB1-306B-BF44-AB84-35F53A677E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7696</TotalTime>
  <Words>5663</Words>
  <Application>Microsoft Macintosh PowerPoint</Application>
  <PresentationFormat>Widescreen</PresentationFormat>
  <Paragraphs>598</Paragraphs>
  <Slides>35</Slides>
  <Notes>32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35</vt:i4>
      </vt:variant>
    </vt:vector>
  </HeadingPairs>
  <TitlesOfParts>
    <vt:vector size="47" baseType="lpstr">
      <vt:lpstr>.AppleSystemUIFont</vt:lpstr>
      <vt:lpstr>45 Helvetica Light</vt:lpstr>
      <vt:lpstr>Lato</vt:lpstr>
      <vt:lpstr>Open Sans</vt:lpstr>
      <vt:lpstr>Open Sans Regular</vt:lpstr>
      <vt:lpstr>Arial</vt:lpstr>
      <vt:lpstr>Calibri</vt:lpstr>
      <vt:lpstr>Calibri Light</vt:lpstr>
      <vt:lpstr>Cambria Math</vt:lpstr>
      <vt:lpstr>Times</vt:lpstr>
      <vt:lpstr>Office Theme</vt:lpstr>
      <vt:lpstr>CMU PPT Theme</vt:lpstr>
      <vt:lpstr>PowerPoint Presentation</vt:lpstr>
      <vt:lpstr>Statement of Contributions </vt:lpstr>
      <vt:lpstr>Introduction </vt:lpstr>
      <vt:lpstr>Introduction </vt:lpstr>
      <vt:lpstr>Introduction</vt:lpstr>
      <vt:lpstr>Introduction</vt:lpstr>
      <vt:lpstr>Introduction</vt:lpstr>
      <vt:lpstr>Methods</vt:lpstr>
      <vt:lpstr>Methods</vt:lpstr>
      <vt:lpstr>Methods</vt:lpstr>
      <vt:lpstr>Methods</vt:lpstr>
      <vt:lpstr>Results and Discussion</vt:lpstr>
      <vt:lpstr>Results and Discussion</vt:lpstr>
      <vt:lpstr>Results and Discussion</vt:lpstr>
      <vt:lpstr>Results and Discussion</vt:lpstr>
      <vt:lpstr>Results and Discussion</vt:lpstr>
      <vt:lpstr>Results and Discussion</vt:lpstr>
      <vt:lpstr>Results and Discussion</vt:lpstr>
      <vt:lpstr>Limitations</vt:lpstr>
      <vt:lpstr>Conclusions</vt:lpstr>
      <vt:lpstr>Thank you!</vt:lpstr>
      <vt:lpstr>Backup Slides – Specific Math Formulation of Graph problem</vt:lpstr>
      <vt:lpstr>Backup Slides – Introduction DRL details</vt:lpstr>
      <vt:lpstr>Backup Slides – Minimum Spanning Tree (PRIM) </vt:lpstr>
      <vt:lpstr>Backup Slides – A* Search </vt:lpstr>
      <vt:lpstr>Backup Slides – Global Routing Problem Generator </vt:lpstr>
      <vt:lpstr>Backup Slides – Markov Decision Process (MDP)</vt:lpstr>
      <vt:lpstr>Backup Slides – State Representation</vt:lpstr>
      <vt:lpstr>Backup Slides – Network Structures (Why ReLU) </vt:lpstr>
      <vt:lpstr>Backup Slides – Action Representation </vt:lpstr>
      <vt:lpstr>Backup Slides – I/O Files</vt:lpstr>
      <vt:lpstr>Backup Slides – Optimizer Adam (Adaptive Moment Estimation)</vt:lpstr>
      <vt:lpstr>Backup Slides – Key Experiments Parameters</vt:lpstr>
      <vt:lpstr>Backup Slides – General Parameter Tuning </vt:lpstr>
      <vt:lpstr>Backup Slides – Edge Utilization Plots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haiguanl</dc:creator>
  <cp:lastModifiedBy>haiguanl</cp:lastModifiedBy>
  <cp:revision>1272</cp:revision>
  <cp:lastPrinted>2019-08-21T18:58:07Z</cp:lastPrinted>
  <dcterms:created xsi:type="dcterms:W3CDTF">2019-08-14T15:56:54Z</dcterms:created>
  <dcterms:modified xsi:type="dcterms:W3CDTF">2020-09-15T20:59:58Z</dcterms:modified>
</cp:coreProperties>
</file>